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olors2.xml" ContentType="application/vnd.ms-office.chartcolorstyl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charts/colors7.xml" ContentType="application/vnd.ms-office.chartcolorstyle+xml"/>
  <Default Extension="gif" ContentType="image/gif"/>
  <Override PartName="/ppt/charts/colors3.xml" ContentType="application/vnd.ms-office.chartcolorstyl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2.xml" ContentType="application/vnd.ms-office.chartstyl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charts/style7.xml" ContentType="application/vnd.ms-office.chartstyl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Default Extension="wdp" ContentType="image/vnd.ms-photo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charts/style3.xml" ContentType="application/vnd.ms-office.chartstyl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77" r:id="rId2"/>
    <p:sldId id="288" r:id="rId3"/>
    <p:sldId id="258" r:id="rId4"/>
    <p:sldId id="263" r:id="rId5"/>
    <p:sldId id="260" r:id="rId6"/>
    <p:sldId id="307" r:id="rId7"/>
    <p:sldId id="257" r:id="rId8"/>
    <p:sldId id="302" r:id="rId9"/>
    <p:sldId id="300" r:id="rId10"/>
    <p:sldId id="287" r:id="rId11"/>
    <p:sldId id="266" r:id="rId12"/>
    <p:sldId id="301" r:id="rId13"/>
    <p:sldId id="278" r:id="rId14"/>
    <p:sldId id="304" r:id="rId15"/>
    <p:sldId id="270" r:id="rId16"/>
    <p:sldId id="271" r:id="rId17"/>
    <p:sldId id="293" r:id="rId18"/>
    <p:sldId id="274" r:id="rId19"/>
    <p:sldId id="306" r:id="rId20"/>
    <p:sldId id="296" r:id="rId21"/>
    <p:sldId id="264" r:id="rId22"/>
    <p:sldId id="267" r:id="rId23"/>
    <p:sldId id="289" r:id="rId24"/>
    <p:sldId id="262" r:id="rId25"/>
    <p:sldId id="297" r:id="rId26"/>
    <p:sldId id="298" r:id="rId27"/>
    <p:sldId id="290" r:id="rId28"/>
    <p:sldId id="292" r:id="rId29"/>
    <p:sldId id="305" r:id="rId30"/>
    <p:sldId id="279" r:id="rId31"/>
    <p:sldId id="269" r:id="rId32"/>
    <p:sldId id="265" r:id="rId33"/>
    <p:sldId id="283" r:id="rId34"/>
    <p:sldId id="280" r:id="rId35"/>
    <p:sldId id="286" r:id="rId36"/>
    <p:sldId id="294" r:id="rId37"/>
    <p:sldId id="275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B4282E"/>
    <a:srgbClr val="A7DD90"/>
    <a:srgbClr val="76A4C8"/>
    <a:srgbClr val="C3835F"/>
    <a:srgbClr val="F58634"/>
    <a:srgbClr val="DE966C"/>
    <a:srgbClr val="BA7D5A"/>
    <a:srgbClr val="2E3B4B"/>
    <a:srgbClr val="7995BE"/>
    <a:srgbClr val="758CC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-1520" y="-1128"/>
      </p:cViewPr>
      <p:guideLst>
        <p:guide orient="horz" pos="2160"/>
        <p:guide pos="4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4" Type="http://schemas.microsoft.com/office/2011/relationships/chartStyle" Target="style7.xml"/><Relationship Id="rId3" Type="http://schemas.microsoft.com/office/2011/relationships/chartColorStyle" Target="colors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ColorStyle" Target="colors2.xml"/><Relationship Id="rId3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ColorStyle" Target="colors3.xml"/><Relationship Id="rId3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doughnutChart>
        <c:varyColors val="1"/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0708333333333334"/>
          <c:y val="0.134375"/>
          <c:w val="0.797916666666667"/>
          <c:h val="0.77812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/>
        <c:marker val="1"/>
        <c:axId val="567130856"/>
        <c:axId val="567134008"/>
      </c:lineChart>
      <c:catAx>
        <c:axId val="56713085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567134008"/>
        <c:crosses val="autoZero"/>
        <c:auto val="1"/>
        <c:lblAlgn val="ctr"/>
        <c:lblOffset val="100"/>
      </c:catAx>
      <c:valAx>
        <c:axId val="567134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567130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51.0</c:v>
                </c:pt>
                <c:pt idx="1">
                  <c:v>29.0</c:v>
                </c:pt>
                <c:pt idx="2">
                  <c:v>17.0</c:v>
                </c:pt>
              </c:numCache>
            </c:numRef>
          </c:val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CF2D-8104-4207-80C2-4A91D95E0D86}" type="datetimeFigureOut">
              <a:rPr lang="en-US" smtClean="0"/>
              <a:pPr/>
              <a:t>11/12/14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1505-A6BF-413C-948C-CD3A2AEC5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842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CF2D-8104-4207-80C2-4A91D95E0D86}" type="datetimeFigureOut">
              <a:rPr lang="en-US" smtClean="0"/>
              <a:pPr/>
              <a:t>11/12/14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1505-A6BF-413C-948C-CD3A2AEC5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210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CF2D-8104-4207-80C2-4A91D95E0D86}" type="datetimeFigureOut">
              <a:rPr lang="en-US" smtClean="0"/>
              <a:pPr/>
              <a:t>11/12/14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1505-A6BF-413C-948C-CD3A2AEC5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817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CF2D-8104-4207-80C2-4A91D95E0D86}" type="datetimeFigureOut">
              <a:rPr lang="en-US" smtClean="0"/>
              <a:pPr/>
              <a:t>11/12/14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1505-A6BF-413C-948C-CD3A2AEC5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871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CF2D-8104-4207-80C2-4A91D95E0D86}" type="datetimeFigureOut">
              <a:rPr lang="en-US" smtClean="0"/>
              <a:pPr/>
              <a:t>11/12/14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1505-A6BF-413C-948C-CD3A2AEC5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144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CF2D-8104-4207-80C2-4A91D95E0D86}" type="datetimeFigureOut">
              <a:rPr lang="en-US" smtClean="0"/>
              <a:pPr/>
              <a:t>11/12/14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1505-A6BF-413C-948C-CD3A2AEC5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054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CF2D-8104-4207-80C2-4A91D95E0D86}" type="datetimeFigureOut">
              <a:rPr lang="en-US" smtClean="0"/>
              <a:pPr/>
              <a:t>11/12/14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1505-A6BF-413C-948C-CD3A2AEC5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283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CF2D-8104-4207-80C2-4A91D95E0D86}" type="datetimeFigureOut">
              <a:rPr lang="en-US" smtClean="0"/>
              <a:pPr/>
              <a:t>11/12/14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1505-A6BF-413C-948C-CD3A2AEC5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969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CF2D-8104-4207-80C2-4A91D95E0D86}" type="datetimeFigureOut">
              <a:rPr lang="en-US" smtClean="0"/>
              <a:pPr/>
              <a:t>11/12/14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1505-A6BF-413C-948C-CD3A2AEC5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347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CF2D-8104-4207-80C2-4A91D95E0D86}" type="datetimeFigureOut">
              <a:rPr lang="en-US" smtClean="0"/>
              <a:pPr/>
              <a:t>11/12/14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1505-A6BF-413C-948C-CD3A2AEC5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9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CF2D-8104-4207-80C2-4A91D95E0D86}" type="datetimeFigureOut">
              <a:rPr lang="en-US" smtClean="0"/>
              <a:pPr/>
              <a:t>11/12/14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1505-A6BF-413C-948C-CD3A2AEC5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386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CF2D-8104-4207-80C2-4A91D95E0D86}" type="datetimeFigureOut">
              <a:rPr lang="en-US" smtClean="0"/>
              <a:pPr/>
              <a:t>11/12/14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B1505-A6BF-413C-948C-CD3A2AEC5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021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gif"/><Relationship Id="rId6" Type="http://schemas.openxmlformats.org/officeDocument/2006/relationships/image" Target="../media/image32.png"/><Relationship Id="rId7" Type="http://schemas.microsoft.com/office/2007/relationships/hdphoto" Target="../media/hdphoto1.wdp"/><Relationship Id="rId8" Type="http://schemas.openxmlformats.org/officeDocument/2006/relationships/image" Target="../media/image33.jpeg"/><Relationship Id="rId9" Type="http://schemas.openxmlformats.org/officeDocument/2006/relationships/image" Target="../media/image34.jpe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1.gif"/><Relationship Id="rId5" Type="http://schemas.openxmlformats.org/officeDocument/2006/relationships/image" Target="../media/image32.png"/><Relationship Id="rId6" Type="http://schemas.microsoft.com/office/2007/relationships/hdphoto" Target="../media/hdphoto1.wdp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9" Type="http://schemas.openxmlformats.org/officeDocument/2006/relationships/image" Target="../media/image4.png"/><Relationship Id="rId10" Type="http://schemas.openxmlformats.org/officeDocument/2006/relationships/image" Target="../media/image21.png"/><Relationship Id="rId1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7.png"/><Relationship Id="rId5" Type="http://schemas.openxmlformats.org/officeDocument/2006/relationships/chart" Target="../charts/chart3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626832"/>
            <a:ext cx="9144001" cy="5803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520" b="44229"/>
          <a:stretch/>
        </p:blipFill>
        <p:spPr>
          <a:xfrm>
            <a:off x="247339" y="1026820"/>
            <a:ext cx="8713212" cy="10505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6D2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4882" y="2435932"/>
            <a:ext cx="7220465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Developing and Maintaining Customer </a:t>
            </a:r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Relationships</a:t>
            </a:r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through </a:t>
            </a:r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Social Media.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49974" y="5833760"/>
            <a:ext cx="3083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Peter </a:t>
            </a:r>
            <a:r>
              <a:rPr lang="en-US" sz="2400" dirty="0"/>
              <a:t>“webdoc” Martin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5955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0" y="1391498"/>
            <a:ext cx="4136090" cy="6565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 all your emails, provide a way to get feedback Privately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85B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0900" y="6423657"/>
            <a:ext cx="1753100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Source: </a:t>
            </a:r>
            <a:r>
              <a:rPr lang="en-US" sz="12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Bright Local 2014</a:t>
            </a:r>
            <a:endParaRPr lang="en-US" sz="1200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pic>
        <p:nvPicPr>
          <p:cNvPr id="16" name="Picture 15" descr="custome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20602867">
            <a:off x="727839" y="2174515"/>
            <a:ext cx="3885216" cy="2913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498756" y="2150076"/>
            <a:ext cx="31262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Facebook</a:t>
            </a:r>
            <a:r>
              <a:rPr lang="en-US" sz="2400" dirty="0" smtClean="0"/>
              <a:t> gives you the opportunity to tell your story to prospects with contributions from current customers about their experiences.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74018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7175" y="1025172"/>
            <a:ext cx="8765381" cy="10509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598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826" y="3047697"/>
            <a:ext cx="4188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Twitter </a:t>
            </a:r>
            <a:r>
              <a:rPr lang="en-US" sz="3000" dirty="0" smtClean="0"/>
              <a:t>is</a:t>
            </a:r>
            <a:r>
              <a:rPr lang="en-US" sz="3000" dirty="0" smtClean="0"/>
              <a:t> a conversation network.  Answer customer inquiries FAST.</a:t>
            </a:r>
            <a:endParaRPr lang="en-US" sz="3000" dirty="0"/>
          </a:p>
        </p:txBody>
      </p:sp>
      <p:sp>
        <p:nvSpPr>
          <p:cNvPr id="3" name="AutoShape 2" descr="https://encrypted-tbn0.gstatic.com/images?q=tbn:ANd9GcSe9cQ-du80UR972EekJ9Ih28Q9yQEtAAzQjS66-ngJ6AjPPBo8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1" name="Picture 3" descr="C:\Users\Peter\Pictures\twitter_icon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870" y="2384575"/>
            <a:ext cx="3696071" cy="37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78002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85" y="167418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YouTube is the 2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nd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largest search engine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140894"/>
          </a:xfrm>
        </p:spPr>
        <p:txBody>
          <a:bodyPr/>
          <a:lstStyle/>
          <a:p>
            <a:r>
              <a:rPr lang="en-US" dirty="0" smtClean="0"/>
              <a:t>From a total marketing perspective YouTube is one of the most important and beneficial tools that is available today.</a:t>
            </a:r>
          </a:p>
          <a:p>
            <a:r>
              <a:rPr lang="en-US" dirty="0" smtClean="0"/>
              <a:t>Owned by</a:t>
            </a:r>
            <a:r>
              <a:rPr lang="en-US" dirty="0" smtClean="0"/>
              <a:t> Google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C:\Users\Peter\Pictures\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551" y="2999755"/>
            <a:ext cx="3338281" cy="33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45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47340" y="1022383"/>
            <a:ext cx="8770997" cy="1058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8B8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pic>
        <p:nvPicPr>
          <p:cNvPr id="11" name="Picture 10" descr="video-sta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5755" y="3579340"/>
            <a:ext cx="4579829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000" y="2267449"/>
            <a:ext cx="849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 videos into your posts to increase exposure.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7192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7729" y="2203803"/>
            <a:ext cx="43372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LinkedIn is a great way to connect with local business owners.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a database of all the business owners in your area and then add them to your LinkedIn account.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449" y="221616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05219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7175" y="1025172"/>
            <a:ext cx="8765381" cy="1050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697701"/>
            <a:ext cx="3710066" cy="3784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Why is </a:t>
            </a:r>
            <a:r>
              <a:rPr lang="en-US" sz="2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Yelp</a:t>
            </a: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Important?</a:t>
            </a:r>
          </a:p>
        </p:txBody>
      </p:sp>
      <p:sp>
        <p:nvSpPr>
          <p:cNvPr id="5" name="Rounded Rectangle 4"/>
          <p:cNvSpPr/>
          <p:nvPr/>
        </p:nvSpPr>
        <p:spPr>
          <a:xfrm rot="10800000">
            <a:off x="999804" y="3027285"/>
            <a:ext cx="2840854" cy="2885243"/>
          </a:xfrm>
          <a:prstGeom prst="roundRect">
            <a:avLst/>
          </a:prstGeom>
          <a:gradFill>
            <a:gsLst>
              <a:gs pos="0">
                <a:srgbClr val="B4282E"/>
              </a:gs>
              <a:gs pos="100000">
                <a:srgbClr val="B4282E"/>
              </a:gs>
            </a:gsLst>
            <a:lin ang="540000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462" t="34264" r="23948" b="38875"/>
          <a:stretch/>
        </p:blipFill>
        <p:spPr>
          <a:xfrm>
            <a:off x="999804" y="3684234"/>
            <a:ext cx="2749573" cy="14043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72066" y="3416937"/>
            <a:ext cx="4263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Yelp has emerged as a major player in the online review space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ability to post directly to Facebook and other social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media favorites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8567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7175" y="1025172"/>
            <a:ext cx="8765381" cy="1050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697701"/>
            <a:ext cx="3710066" cy="3784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Yelp</a:t>
            </a: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Is Connected to Siri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4617" y="3200400"/>
            <a:ext cx="3167449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Half of all Smart Phone Owners have a iPhone.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5166804" y="2076138"/>
            <a:ext cx="3977195" cy="4771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245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47340" y="2080433"/>
            <a:ext cx="8763497" cy="4782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693118"/>
            <a:ext cx="3710066" cy="3744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The POWER of Pictures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2130" y="4623771"/>
            <a:ext cx="4049698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 picture says a thousand words and</a:t>
            </a:r>
            <a:r>
              <a:rPr lang="en-US" sz="2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image-based social media is growing.</a:t>
            </a:r>
            <a:endParaRPr lang="en-US" sz="2200" b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2839782"/>
              </p:ext>
            </p:extLst>
          </p:nvPr>
        </p:nvGraphicFramePr>
        <p:xfrm>
          <a:off x="4191970" y="2545296"/>
          <a:ext cx="4625941" cy="307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79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75700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202"/>
          <a:stretch/>
        </p:blipFill>
        <p:spPr>
          <a:xfrm>
            <a:off x="230819" y="1029753"/>
            <a:ext cx="8782859" cy="10463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6D2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70485" y="4163627"/>
            <a:ext cx="905523" cy="131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353879" y="4423335"/>
            <a:ext cx="683581" cy="221942"/>
          </a:xfrm>
          <a:prstGeom prst="rightArrow">
            <a:avLst/>
          </a:prstGeom>
          <a:solidFill>
            <a:srgbClr val="F5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8162" y="2882832"/>
            <a:ext cx="253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Pinterest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098" name="Picture 2" descr="C:\Users\Peter\AppData\Local\Microsoft\Windows\Temporary Internet Files\Content.Outlook\92ZL3JQL\Icon Pintere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568" y="350869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7866" y="3526918"/>
            <a:ext cx="334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popular social network for women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Recently rolled out 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Pinterest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Business” feature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42720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7175" y="1025172"/>
            <a:ext cx="8765381" cy="1050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697701"/>
            <a:ext cx="3710066" cy="3784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Instagram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429000"/>
            <a:ext cx="3877865" cy="24622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 is popular with a younger demographic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Owned by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is to promote a lifestyle and family time is a key component.</a:t>
            </a:r>
          </a:p>
          <a:p>
            <a:pPr>
              <a:buClr>
                <a:schemeClr val="accent2"/>
              </a:buClr>
            </a:pPr>
            <a:endParaRPr lang="en-US" sz="22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pic>
        <p:nvPicPr>
          <p:cNvPr id="5122" name="Picture 2" descr="C:\Users\Peter\AppData\Local\Microsoft\Windows\Temporary Internet Files\Content.Outlook\92ZL3JQL\Icon Instagr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952" y="2803065"/>
            <a:ext cx="3253663" cy="325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77224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47340" y="1022383"/>
            <a:ext cx="8770997" cy="1058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859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30750" y="3050563"/>
            <a:ext cx="3710066" cy="3580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Ask Your Customers If They Are Happy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auto">
          <a:xfrm rot="10800000">
            <a:off x="4730750" y="2893828"/>
            <a:ext cx="3619500" cy="271462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488" y="2727647"/>
            <a:ext cx="35380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out of every 5 minutes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spent online is on social.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continues to grow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need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Marketing Plan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 big growth in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2015 and beyond.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9268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7175" y="1025172"/>
            <a:ext cx="8765381" cy="1050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527" y="3285467"/>
            <a:ext cx="7220465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Developing a</a:t>
            </a:r>
          </a:p>
          <a:p>
            <a:pPr algn="ctr">
              <a:buClr>
                <a:schemeClr val="accent2"/>
              </a:buClr>
            </a:pPr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Plan and</a:t>
            </a:r>
          </a:p>
          <a:p>
            <a:pPr algn="ctr">
              <a:buClr>
                <a:schemeClr val="accent2"/>
              </a:buClr>
            </a:pPr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Best </a:t>
            </a:r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</a:t>
            </a:r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ractices</a:t>
            </a:r>
            <a:endParaRPr lang="en-US" sz="4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57175" y="2253427"/>
            <a:ext cx="4505047" cy="42138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9190" y="3438722"/>
            <a:ext cx="1541016" cy="544569"/>
          </a:xfrm>
          <a:prstGeom prst="rect">
            <a:avLst/>
          </a:prstGeom>
          <a:solidFill>
            <a:srgbClr val="FE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cap="all" dirty="0" smtClean="0">
                <a:solidFill>
                  <a:schemeClr val="tx1"/>
                </a:solidFill>
              </a:rPr>
              <a:t>Dealership</a:t>
            </a:r>
            <a:endParaRPr lang="en-US" sz="2000" b="1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46848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7175" y="1025172"/>
            <a:ext cx="8765381" cy="1050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697701"/>
            <a:ext cx="3710066" cy="3784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Claiming Your Social Sites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429000"/>
            <a:ext cx="4529091" cy="19082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It is imperative you claim ALL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social 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sites with consistent credentials (Name, Address, Phone) </a:t>
            </a:r>
          </a:p>
          <a:p>
            <a:pPr>
              <a:buClr>
                <a:schemeClr val="accent2"/>
              </a:buClr>
            </a:pPr>
            <a:endParaRPr lang="en-US" sz="22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49767" y="2671086"/>
            <a:ext cx="2344644" cy="3503485"/>
            <a:chOff x="6497837" y="2209447"/>
            <a:chExt cx="2344644" cy="3503485"/>
          </a:xfrm>
        </p:grpSpPr>
        <p:pic>
          <p:nvPicPr>
            <p:cNvPr id="8" name="Picture 7" descr="google_plus_wallpaper-29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514984" y="2209447"/>
              <a:ext cx="990600" cy="990600"/>
            </a:xfrm>
            <a:prstGeom prst="rect">
              <a:avLst/>
            </a:prstGeom>
          </p:spPr>
        </p:pic>
        <p:pic>
          <p:nvPicPr>
            <p:cNvPr id="10" name="Picture 9" descr="logo-foursquare-icon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777161" y="3391282"/>
              <a:ext cx="1065320" cy="1065320"/>
            </a:xfrm>
            <a:prstGeom prst="rect">
              <a:avLst/>
            </a:prstGeom>
          </p:spPr>
        </p:pic>
        <p:pic>
          <p:nvPicPr>
            <p:cNvPr id="11" name="Picture 10" descr="IconYahooLocal1.gif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814691" y="4686451"/>
              <a:ext cx="990600" cy="990600"/>
            </a:xfrm>
            <a:prstGeom prst="rect">
              <a:avLst/>
            </a:prstGeom>
          </p:spPr>
        </p:pic>
        <p:pic>
          <p:nvPicPr>
            <p:cNvPr id="13" name="Picture 12" descr="bing local icon.jp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7">
                      <a14:imgEffect>
                        <a14:backgroundRemoval t="667" b="98667" l="0" r="100000">
                          <a14:foregroundMark x1="32000" y1="51333" x2="32000" y2="51333"/>
                          <a14:foregroundMark x1="10000" y1="44667" x2="10000" y2="44667"/>
                          <a14:foregroundMark x1="37333" y1="46000" x2="37333" y2="46000"/>
                          <a14:foregroundMark x1="44667" y1="46667" x2="44667" y2="46667"/>
                          <a14:foregroundMark x1="64000" y1="46000" x2="64000" y2="46000"/>
                          <a14:foregroundMark x1="70000" y1="46000" x2="70000" y2="46000"/>
                          <a14:foregroundMark x1="88000" y1="47333" x2="88000" y2="47333"/>
                          <a14:backgroundMark x1="38000" y1="38000" x2="38000" y2="3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497837" y="4650571"/>
              <a:ext cx="1062361" cy="106236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6533565" y="3429000"/>
              <a:ext cx="992618" cy="992618"/>
              <a:chOff x="7812673" y="3395709"/>
              <a:chExt cx="992618" cy="992618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12673" y="3395709"/>
                <a:ext cx="992618" cy="992618"/>
              </a:xfrm>
              <a:prstGeom prst="roundRect">
                <a:avLst/>
              </a:prstGeom>
              <a:solidFill>
                <a:srgbClr val="E6A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pic>
            <p:nvPicPr>
              <p:cNvPr id="12" name="Picture 11" descr="yp.jp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7864228" y="3446753"/>
                <a:ext cx="887796" cy="887796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7799005" y="2209447"/>
              <a:ext cx="1006286" cy="992618"/>
              <a:chOff x="7821551" y="4680797"/>
              <a:chExt cx="1006286" cy="992618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7835219" y="4680797"/>
                <a:ext cx="992618" cy="992618"/>
              </a:xfrm>
              <a:prstGeom prst="roundRect">
                <a:avLst/>
              </a:prstGeom>
              <a:solidFill>
                <a:srgbClr val="B40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pic>
            <p:nvPicPr>
              <p:cNvPr id="9" name="Picture 8" descr="yelpIcon.jpg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 l="-1825"/>
              <a:stretch/>
            </p:blipFill>
            <p:spPr>
              <a:xfrm>
                <a:off x="7821551" y="4895960"/>
                <a:ext cx="990599" cy="561388"/>
              </a:xfrm>
              <a:prstGeom prst="rect">
                <a:avLst/>
              </a:prstGeom>
            </p:spPr>
          </p:pic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25696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7175" y="1025172"/>
            <a:ext cx="8765381" cy="1050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415573"/>
            <a:ext cx="5980358" cy="3744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Are Your Posting on Multiple Social Sites?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6270" y="3813720"/>
            <a:ext cx="456460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You need to be active on more than one channel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878" y="5325319"/>
            <a:ext cx="5647677" cy="811719"/>
            <a:chOff x="762000" y="5307754"/>
            <a:chExt cx="7412148" cy="1065320"/>
          </a:xfrm>
        </p:grpSpPr>
        <p:pic>
          <p:nvPicPr>
            <p:cNvPr id="17" name="Picture 16" descr="google_plus_wallpaper-29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62000" y="5307754"/>
              <a:ext cx="990600" cy="990600"/>
            </a:xfrm>
            <a:prstGeom prst="rect">
              <a:avLst/>
            </a:prstGeom>
          </p:spPr>
        </p:pic>
        <p:pic>
          <p:nvPicPr>
            <p:cNvPr id="19" name="Picture 18" descr="IconYahooLocal1.g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183548" y="5346593"/>
              <a:ext cx="990600" cy="990600"/>
            </a:xfrm>
            <a:prstGeom prst="rect">
              <a:avLst/>
            </a:prstGeom>
          </p:spPr>
        </p:pic>
        <p:pic>
          <p:nvPicPr>
            <p:cNvPr id="20" name="Picture 19" descr="bing local icon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6">
                      <a14:imgEffect>
                        <a14:backgroundRemoval t="667" b="98667" l="0" r="100000">
                          <a14:foregroundMark x1="32000" y1="51333" x2="32000" y2="51333"/>
                          <a14:foregroundMark x1="10000" y1="44667" x2="10000" y2="44667"/>
                          <a14:foregroundMark x1="37333" y1="46000" x2="37333" y2="46000"/>
                          <a14:foregroundMark x1="44667" y1="46667" x2="44667" y2="46667"/>
                          <a14:foregroundMark x1="64000" y1="46000" x2="64000" y2="46000"/>
                          <a14:foregroundMark x1="70000" y1="46000" x2="70000" y2="46000"/>
                          <a14:foregroundMark x1="88000" y1="47333" x2="88000" y2="47333"/>
                          <a14:backgroundMark x1="38000" y1="38000" x2="38000" y2="3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866694" y="5310713"/>
              <a:ext cx="1062361" cy="1062361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2046021" y="5307754"/>
              <a:ext cx="1006286" cy="992618"/>
              <a:chOff x="7821551" y="4680797"/>
              <a:chExt cx="1006286" cy="992618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7835219" y="4680797"/>
                <a:ext cx="992618" cy="992618"/>
              </a:xfrm>
              <a:prstGeom prst="roundRect">
                <a:avLst/>
              </a:prstGeom>
              <a:solidFill>
                <a:srgbClr val="B40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pic>
            <p:nvPicPr>
              <p:cNvPr id="24" name="Picture 23" descr="yelpIcon.jpg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 l="-1825"/>
              <a:stretch/>
            </p:blipFill>
            <p:spPr>
              <a:xfrm>
                <a:off x="7821551" y="4895960"/>
                <a:ext cx="990599" cy="561388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6742358" y="2076138"/>
            <a:ext cx="2403005" cy="39961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7510" y="5325318"/>
            <a:ext cx="968171" cy="9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Peter\AppData\Local\Microsoft\Windows\Temporary Internet Files\Content.Outlook\92ZL3JQL\Icon Youtub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3000" y="5275163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756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47340" y="1022383"/>
            <a:ext cx="8770997" cy="1058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701996"/>
            <a:ext cx="4136090" cy="3784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Don’t SPAM…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859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30750" y="3050563"/>
            <a:ext cx="3710066" cy="3580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Ask Your Customers If They Are Happy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9555" y="2727397"/>
            <a:ext cx="7429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Do social the correct way, don’t connect accounts 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and</a:t>
            </a:r>
            <a:r>
              <a:rPr lang="en-US" dirty="0" smtClean="0">
                <a:latin typeface="Arial Black" panose="020B0A04020102020204" pitchFamily="34" charset="0"/>
              </a:rPr>
              <a:t> post the same message.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Tailor your message for each account.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Instagram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n-US" dirty="0" err="1" smtClean="0">
                <a:latin typeface="Arial"/>
                <a:cs typeface="Arial"/>
              </a:rPr>
              <a:t>Pinterest</a:t>
            </a:r>
            <a:r>
              <a:rPr lang="en-US" dirty="0" smtClean="0">
                <a:latin typeface="Arial"/>
                <a:cs typeface="Arial"/>
              </a:rPr>
              <a:t> are for images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YouTube is for video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Twitter limits you to 140 characters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Facebook</a:t>
            </a:r>
            <a:r>
              <a:rPr lang="en-US" dirty="0" smtClean="0">
                <a:latin typeface="Arial"/>
                <a:cs typeface="Arial"/>
              </a:rPr>
              <a:t> is for longer posts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77556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4558" y="1444797"/>
            <a:ext cx="3710066" cy="660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SEO Algorithm Incorporated Into Review Sites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429000"/>
            <a:ext cx="3710066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Develop different audiences and</a:t>
            </a: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send </a:t>
            </a: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the same </a:t>
            </a: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message </a:t>
            </a: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for each audience.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69939" y="3162669"/>
            <a:ext cx="2948435" cy="2948435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1" name="Chart 40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9185034"/>
              </p:ext>
            </p:extLst>
          </p:nvPr>
        </p:nvGraphicFramePr>
        <p:xfrm>
          <a:off x="4373557" y="2357120"/>
          <a:ext cx="54889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107" r="4156" b="5527"/>
          <a:stretch/>
        </p:blipFill>
        <p:spPr>
          <a:xfrm>
            <a:off x="255881" y="1026232"/>
            <a:ext cx="8754304" cy="104990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74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3494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0" y="1391498"/>
            <a:ext cx="4136090" cy="6565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 all your emails, provide a way to get feedback Privately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85B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0900" y="6423657"/>
            <a:ext cx="1753100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Source: </a:t>
            </a:r>
            <a:r>
              <a:rPr lang="en-US" sz="12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Bright Local 2014</a:t>
            </a:r>
            <a:endParaRPr lang="en-US" sz="1200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1535" y="2174789"/>
            <a:ext cx="64404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the 80/20 rule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80% of your posts 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20% are about inventory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Talk about all of the great things that you do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community.  Build your brand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reputation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customers will follow.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3369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0" y="1391498"/>
            <a:ext cx="4136090" cy="6565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 all your emails, provide a way to get feedback Privately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85B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0900" y="6423657"/>
            <a:ext cx="1753100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Source: </a:t>
            </a:r>
            <a:r>
              <a:rPr lang="en-US" sz="12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Bright Local 2014</a:t>
            </a:r>
            <a:endParaRPr lang="en-US" sz="1200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2187146"/>
            <a:ext cx="7903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just link to vehicles.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motorhomes, social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either.  If all you do 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inventory you will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fans and followers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worked so hard to gain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Engage don’t pitch!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91661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54134" y="2622327"/>
            <a:ext cx="5083072" cy="15872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47340" y="1022383"/>
            <a:ext cx="8770997" cy="1058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859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8128" y="2828359"/>
            <a:ext cx="48438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Develop </a:t>
            </a:r>
            <a:r>
              <a:rPr lang="en-US" sz="2400" dirty="0" smtClean="0"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latin typeface="Arial Black" panose="020B0A04020102020204" pitchFamily="34" charset="0"/>
              </a:rPr>
              <a:t> brand personality</a:t>
            </a:r>
            <a:r>
              <a:rPr lang="en-US" sz="2400" dirty="0" smtClean="0">
                <a:latin typeface="Arial Black" panose="020B0A04020102020204" pitchFamily="34" charset="0"/>
              </a:rPr>
              <a:t>…. 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Social </a:t>
            </a:r>
            <a:r>
              <a:rPr lang="en-US" sz="2400" dirty="0" smtClean="0">
                <a:latin typeface="Arial Black" panose="020B0A04020102020204" pitchFamily="34" charset="0"/>
              </a:rPr>
              <a:t>should be fun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53078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47340" y="1034186"/>
            <a:ext cx="8763494" cy="10279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859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30750" y="3050563"/>
            <a:ext cx="3710066" cy="3580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Ask Your Customers If They Are Happy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99" y="2582562"/>
            <a:ext cx="8060725" cy="22775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Fans post on brand’s social media to get a response</a:t>
            </a:r>
          </a:p>
          <a:p>
            <a:pPr lvl="1" fontAlgn="base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Facebook user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71%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Twitter users expect a response within the same day</a:t>
            </a:r>
          </a:p>
          <a:p>
            <a:pPr lvl="1" fontAlgn="base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expect response within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60 Minutes</a:t>
            </a:r>
          </a:p>
          <a:p>
            <a:pPr lvl="1" fontAlgn="base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32%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expect a response within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</a:p>
          <a:p>
            <a:pPr>
              <a:buClr>
                <a:schemeClr val="accent2"/>
              </a:buClr>
            </a:pPr>
            <a:endParaRPr lang="en-US" sz="22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999" y="1701996"/>
            <a:ext cx="4665421" cy="3744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Monitor, Listen and Respond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3077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105634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Consumers are looking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Buyers </a:t>
            </a:r>
            <a:r>
              <a:rPr lang="en-US" dirty="0"/>
              <a:t>get started on dealer's website or Facebook page</a:t>
            </a:r>
          </a:p>
          <a:p>
            <a:r>
              <a:rPr lang="en-US" dirty="0" smtClean="0"/>
              <a:t>Look </a:t>
            </a:r>
            <a:r>
              <a:rPr lang="en-US" dirty="0"/>
              <a:t>for the capability of booking appointments online</a:t>
            </a:r>
          </a:p>
          <a:p>
            <a:r>
              <a:rPr lang="en-US" dirty="0" smtClean="0"/>
              <a:t>Finding </a:t>
            </a:r>
            <a:r>
              <a:rPr lang="en-US" dirty="0"/>
              <a:t>deals and latest specials through Facebook and Twitter</a:t>
            </a:r>
          </a:p>
          <a:p>
            <a:r>
              <a:rPr lang="en-US" dirty="0" smtClean="0"/>
              <a:t>Want </a:t>
            </a:r>
            <a:r>
              <a:rPr lang="en-US" dirty="0"/>
              <a:t>to get a head start on negotiating through interaction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70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735" r="426"/>
          <a:stretch/>
        </p:blipFill>
        <p:spPr>
          <a:xfrm>
            <a:off x="247340" y="1030046"/>
            <a:ext cx="8784234" cy="1046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558" y="1444797"/>
            <a:ext cx="4490566" cy="6659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The Impact that Social Media has on your</a:t>
            </a: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Google </a:t>
            </a: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placement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4558" y="3321382"/>
            <a:ext cx="4056192" cy="1785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Less than 1% go past Page                              One on Google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90% of all shopping starts online and if you are not on page one you are INVISIBLE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69939" y="3162669"/>
            <a:ext cx="2948435" cy="294843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3027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47340" y="1022383"/>
            <a:ext cx="8770997" cy="1058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C38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74985" y="6421849"/>
            <a:ext cx="1469015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Source: </a:t>
            </a:r>
            <a:r>
              <a:rPr lang="en-US" sz="12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Returnpath</a:t>
            </a:r>
            <a:endParaRPr lang="en-US" sz="1200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81189" y="2629914"/>
            <a:ext cx="4028303" cy="32375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1470" y="3463857"/>
            <a:ext cx="313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Mobile </a:t>
            </a:r>
            <a:r>
              <a:rPr lang="en-US" sz="2400" dirty="0" smtClean="0">
                <a:latin typeface="Arial Black" panose="020B0A04020102020204" pitchFamily="34" charset="0"/>
              </a:rPr>
              <a:t>is a key</a:t>
            </a:r>
            <a:r>
              <a:rPr lang="en-US" sz="2400" dirty="0" smtClean="0">
                <a:latin typeface="Arial Black" panose="020B0A04020102020204" pitchFamily="34" charset="0"/>
              </a:rPr>
              <a:t> component of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Social</a:t>
            </a:r>
            <a:r>
              <a:rPr lang="en-US" sz="2400" dirty="0" smtClean="0">
                <a:latin typeface="Arial Black" panose="020B0A04020102020204" pitchFamily="34" charset="0"/>
              </a:rPr>
              <a:t> Media </a:t>
            </a:r>
            <a:r>
              <a:rPr lang="en-US" sz="2400" dirty="0" smtClean="0">
                <a:latin typeface="Arial Black" panose="020B0A04020102020204" pitchFamily="34" charset="0"/>
              </a:rPr>
              <a:t>M</a:t>
            </a:r>
            <a:r>
              <a:rPr lang="en-US" sz="2400" dirty="0" smtClean="0">
                <a:latin typeface="Arial Black" panose="020B0A04020102020204" pitchFamily="34" charset="0"/>
              </a:rPr>
              <a:t>arketing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1437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16517" t="5831" r="7907" b="22368"/>
          <a:stretch/>
        </p:blipFill>
        <p:spPr>
          <a:xfrm>
            <a:off x="4731798" y="2076138"/>
            <a:ext cx="4412202" cy="4795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7175" y="1025172"/>
            <a:ext cx="8765381" cy="1050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411006"/>
            <a:ext cx="2833456" cy="660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>
                <a:solidFill>
                  <a:schemeClr val="bg1"/>
                </a:solidFill>
                <a:latin typeface="Candara" panose="020E0502030303020204" pitchFamily="34" charset="0"/>
              </a:rPr>
              <a:t>The Mobile Shopper</a:t>
            </a: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: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419120"/>
            <a:ext cx="3968750" cy="1785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51% </a:t>
            </a: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of shoppers use their mobile device to look up price, payments and offers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29% </a:t>
            </a: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researched inventory on mobile device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0027155"/>
              </p:ext>
            </p:extLst>
          </p:nvPr>
        </p:nvGraphicFramePr>
        <p:xfrm>
          <a:off x="4384624" y="3127104"/>
          <a:ext cx="4927782" cy="330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 23"/>
          <p:cNvSpPr/>
          <p:nvPr/>
        </p:nvSpPr>
        <p:spPr>
          <a:xfrm>
            <a:off x="7137862" y="4368482"/>
            <a:ext cx="888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5B9BD5"/>
                </a:solidFill>
                <a:latin typeface="Candara" panose="020E0502030303020204" pitchFamily="34" charset="0"/>
              </a:rPr>
              <a:t>51% </a:t>
            </a:r>
            <a:endParaRPr lang="en-US" sz="3600" b="1" dirty="0">
              <a:solidFill>
                <a:srgbClr val="5B9BD5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90175" y="4853939"/>
            <a:ext cx="981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ED7D31"/>
                </a:solidFill>
                <a:latin typeface="Candara" panose="020E0502030303020204" pitchFamily="34" charset="0"/>
              </a:rPr>
              <a:t>29% </a:t>
            </a:r>
            <a:endParaRPr lang="en-US" sz="3600" b="1" dirty="0">
              <a:solidFill>
                <a:srgbClr val="ED7D3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85483" y="3722151"/>
            <a:ext cx="885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A5A5A5"/>
                </a:solidFill>
                <a:latin typeface="Candara" panose="020E0502030303020204" pitchFamily="34" charset="0"/>
              </a:rPr>
              <a:t>17% </a:t>
            </a:r>
            <a:endParaRPr lang="en-US" sz="3600" b="1" dirty="0">
              <a:solidFill>
                <a:srgbClr val="A5A5A5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98495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7175" y="1025172"/>
            <a:ext cx="8765381" cy="1050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26" y="2774024"/>
            <a:ext cx="3331029" cy="333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85103" y="1550655"/>
            <a:ext cx="6591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your audience with your current leads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1038" y="3748969"/>
            <a:ext cx="3858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leads in your CRM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uild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audience.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069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7175" y="1025172"/>
            <a:ext cx="8765381" cy="10509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607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pic>
        <p:nvPicPr>
          <p:cNvPr id="11" name="Picture 6" descr="ema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460" y="2833816"/>
            <a:ext cx="2901778" cy="290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7730" y="3043470"/>
            <a:ext cx="4217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email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marketing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invite them to follow you.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Contests are a great tool as well.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5512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pic>
        <p:nvPicPr>
          <p:cNvPr id="9" name="Picture 3" descr="Cad Let 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253" y="1135513"/>
            <a:ext cx="46894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9459" y="2458995"/>
            <a:ext cx="2672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professional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HTML emails and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track the results.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123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47340" y="1041745"/>
            <a:ext cx="8770997" cy="10388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85B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507838" y="2080433"/>
            <a:ext cx="4510500" cy="1494742"/>
          </a:xfrm>
          <a:prstGeom prst="rect">
            <a:avLst/>
          </a:prstGeom>
          <a:solidFill>
            <a:srgbClr val="85B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auto">
          <a:xfrm>
            <a:off x="4507837" y="3429000"/>
            <a:ext cx="4510500" cy="2992849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978" y="2594919"/>
            <a:ext cx="3249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developing a social media plan and budget you will be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able to reach more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prospects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drive more sales.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49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7340" y="1031972"/>
            <a:ext cx="8772374" cy="1048461"/>
          </a:xfrm>
          <a:prstGeom prst="rect">
            <a:avLst/>
          </a:prstGeom>
          <a:solidFill>
            <a:srgbClr val="F5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47340" y="2080188"/>
            <a:ext cx="8763496" cy="47733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7341" y="6421849"/>
            <a:ext cx="8763496" cy="436151"/>
          </a:xfrm>
          <a:prstGeom prst="rect">
            <a:avLst/>
          </a:prstGeom>
          <a:solidFill>
            <a:srgbClr val="2E3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21286" y="1620048"/>
            <a:ext cx="4526693" cy="3744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Monitor, Listen and Respond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6610" y="6423657"/>
            <a:ext cx="1753100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Source: </a:t>
            </a:r>
            <a:r>
              <a:rPr lang="en-US" sz="12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Bright Local 2014</a:t>
            </a:r>
            <a:endParaRPr lang="en-US" sz="1200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49478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202"/>
          <a:stretch/>
        </p:blipFill>
        <p:spPr>
          <a:xfrm>
            <a:off x="247340" y="1029753"/>
            <a:ext cx="8839759" cy="10418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6D2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pic>
        <p:nvPicPr>
          <p:cNvPr id="9" name="Picture 2" descr="https://encrypted-tbn0.gstatic.com/images?q=tbn:ANd9GcSt4aIN6Ot1sN2oLZmq0drL3yhTjfoHkKL3npDDZERdJlRG71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340" y="2071555"/>
            <a:ext cx="8896660" cy="435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90260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0149" y="0"/>
            <a:ext cx="9189660" cy="69037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214296" y="3680245"/>
            <a:ext cx="1835298" cy="7585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44985" y="361401"/>
            <a:ext cx="5258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Peter “the Webdoc” Martin</a:t>
            </a:r>
          </a:p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941.756.1932 office</a:t>
            </a:r>
          </a:p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954.205.7716 cell</a:t>
            </a:r>
          </a:p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peter@cactusskydigital.com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12584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107" r="4156" b="5527"/>
          <a:stretch/>
        </p:blipFill>
        <p:spPr>
          <a:xfrm>
            <a:off x="255881" y="1026232"/>
            <a:ext cx="8754304" cy="1049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999" y="1697701"/>
            <a:ext cx="7294605" cy="3838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Crossover </a:t>
            </a: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between Social  and Review Sites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2767593"/>
            <a:ext cx="3968750" cy="31393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There are over 50 major review sites that have social integration :</a:t>
            </a:r>
          </a:p>
          <a:p>
            <a:pPr>
              <a:buClr>
                <a:schemeClr val="accent2"/>
              </a:buClr>
            </a:pPr>
            <a:endParaRPr lang="en-US" sz="22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Yelp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Google+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CitySearch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Yellow Pages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Yahoo Local</a:t>
            </a:r>
          </a:p>
        </p:txBody>
      </p:sp>
      <p:pic>
        <p:nvPicPr>
          <p:cNvPr id="7" name="Picture 6" descr="social-networ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9126" y="2736702"/>
            <a:ext cx="3715269" cy="367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0370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30750" y="6423658"/>
            <a:ext cx="4413250" cy="448843"/>
          </a:xfrm>
          <a:prstGeom prst="rect">
            <a:avLst/>
          </a:prstGeom>
          <a:solidFill>
            <a:srgbClr val="2E3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735" r="426"/>
          <a:stretch/>
        </p:blipFill>
        <p:spPr>
          <a:xfrm>
            <a:off x="295958" y="1031522"/>
            <a:ext cx="8784234" cy="1046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558" y="1697701"/>
            <a:ext cx="6158728" cy="3744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Social Media can sell a lifestyle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0750" y="2076139"/>
            <a:ext cx="4413250" cy="43475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62319" y="4841750"/>
            <a:ext cx="405619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Social Media</a:t>
            </a: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is a venue for consumers to share.  </a:t>
            </a: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ncrease </a:t>
            </a: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sales as people share the enjoyment of the RV lifestyle. 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226" y="2201662"/>
            <a:ext cx="2994572" cy="455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390900" y="6423657"/>
            <a:ext cx="1753100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Source: </a:t>
            </a:r>
            <a:r>
              <a:rPr lang="en-US" sz="12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Bright Local 2014</a:t>
            </a:r>
            <a:endParaRPr lang="en-US" sz="1200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5135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47340" y="1022383"/>
            <a:ext cx="8770997" cy="1058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8B8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886" y="2718164"/>
            <a:ext cx="8100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/>
              <a:t>Over 90% </a:t>
            </a:r>
            <a:r>
              <a:rPr lang="en-US" dirty="0" smtClean="0"/>
              <a:t>of shoppers start their research online.</a:t>
            </a:r>
          </a:p>
          <a:p>
            <a:pPr lvl="0" fontAlgn="base">
              <a:buFont typeface="Arial"/>
              <a:buChar char="•"/>
            </a:pPr>
            <a:r>
              <a:rPr lang="en-US" dirty="0"/>
              <a:t>Social media is the new word of mouth advertising </a:t>
            </a:r>
          </a:p>
          <a:p>
            <a:pPr lvl="1" fontAlgn="base">
              <a:buFont typeface="Arial"/>
              <a:buChar char="•"/>
            </a:pPr>
            <a:r>
              <a:rPr lang="en-US" b="1" dirty="0"/>
              <a:t>92% </a:t>
            </a:r>
            <a:r>
              <a:rPr lang="en-US" dirty="0"/>
              <a:t>of consumers around the world trust word of mouth advertising the most</a:t>
            </a:r>
          </a:p>
          <a:p>
            <a:pPr lvl="1" fontAlgn="base">
              <a:buFont typeface="Arial"/>
              <a:buChar char="•"/>
            </a:pPr>
            <a:r>
              <a:rPr lang="en-US" b="1" dirty="0"/>
              <a:t>40%</a:t>
            </a:r>
            <a:r>
              <a:rPr lang="en-US" dirty="0"/>
              <a:t> of business owners feel that social media amplifies word of mouth referrals</a:t>
            </a:r>
          </a:p>
          <a:p>
            <a:pPr lvl="0" fontAlgn="base">
              <a:buFont typeface="Arial"/>
              <a:buChar char="•"/>
            </a:pPr>
            <a:r>
              <a:rPr lang="en-US" dirty="0"/>
              <a:t>Brands use social media accounts to </a:t>
            </a:r>
            <a:r>
              <a:rPr lang="en-US" b="1" dirty="0"/>
              <a:t>build relationships </a:t>
            </a:r>
            <a:r>
              <a:rPr lang="en-US" dirty="0"/>
              <a:t>with fans</a:t>
            </a:r>
          </a:p>
          <a:p>
            <a:pPr lvl="1" fontAlgn="base">
              <a:buFont typeface="Arial"/>
              <a:buChar char="•"/>
            </a:pPr>
            <a:r>
              <a:rPr lang="en-US" b="1" dirty="0"/>
              <a:t>52%</a:t>
            </a:r>
            <a:r>
              <a:rPr lang="en-US" dirty="0"/>
              <a:t> of marketers have gained a customer through Facebook</a:t>
            </a:r>
          </a:p>
          <a:p>
            <a:pPr lvl="1" fontAlgn="base">
              <a:buFont typeface="Arial"/>
              <a:buChar char="•"/>
            </a:pPr>
            <a:r>
              <a:rPr lang="en-US" b="1" dirty="0"/>
              <a:t>35% </a:t>
            </a:r>
            <a:r>
              <a:rPr lang="en-US" dirty="0"/>
              <a:t>have gained a customer through Twitter</a:t>
            </a:r>
          </a:p>
          <a:p>
            <a:pPr lvl="0" fontAlgn="base">
              <a:buFont typeface="Arial"/>
              <a:buChar char="•"/>
            </a:pPr>
            <a:r>
              <a:rPr lang="en-US" b="1" dirty="0" smtClean="0"/>
              <a:t>Only </a:t>
            </a:r>
            <a:r>
              <a:rPr lang="en-US" b="1" dirty="0"/>
              <a:t>20% </a:t>
            </a:r>
            <a:r>
              <a:rPr lang="en-US" dirty="0"/>
              <a:t>of Chief Marketing Officers are engaging with customers on social, </a:t>
            </a:r>
            <a:r>
              <a:rPr lang="en-US" b="1" dirty="0"/>
              <a:t>time to</a:t>
            </a:r>
            <a:r>
              <a:rPr lang="en-US" b="1" dirty="0" smtClean="0"/>
              <a:t> </a:t>
            </a:r>
          </a:p>
          <a:p>
            <a:pPr lvl="0" fontAlgn="base">
              <a:buFont typeface="Arial"/>
              <a:buChar char="•"/>
            </a:pPr>
            <a:r>
              <a:rPr lang="en-US" b="1" dirty="0" smtClean="0"/>
              <a:t>step </a:t>
            </a:r>
            <a:r>
              <a:rPr lang="en-US" b="1" dirty="0"/>
              <a:t>it up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4558" y="1697701"/>
            <a:ext cx="6158728" cy="3838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Social Media</a:t>
            </a: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Stats</a:t>
            </a:r>
            <a:endParaRPr lang="en-US" sz="22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96021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735" r="426"/>
          <a:stretch/>
        </p:blipFill>
        <p:spPr>
          <a:xfrm>
            <a:off x="247340" y="1030046"/>
            <a:ext cx="8784234" cy="1046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558" y="1444797"/>
            <a:ext cx="3710066" cy="3784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The Top Social Site</a:t>
            </a:r>
            <a:endParaRPr lang="en-US" sz="2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558" y="3321382"/>
            <a:ext cx="3222885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Facebook is the number one social site. </a:t>
            </a:r>
            <a:endParaRPr lang="en-US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6C3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sp>
        <p:nvSpPr>
          <p:cNvPr id="2" name="AutoShape 2" descr="Image result for facebook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Image result for facebook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9" name="Picture 5" descr="C:\Users\Peter\Pictures\facebook_like_logo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700" y="2252001"/>
            <a:ext cx="5192874" cy="39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0202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735" r="426"/>
          <a:stretch/>
        </p:blipFill>
        <p:spPr>
          <a:xfrm>
            <a:off x="247340" y="1030046"/>
            <a:ext cx="8784234" cy="1046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558" y="1444797"/>
            <a:ext cx="3710066" cy="3784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The Top Social Site</a:t>
            </a:r>
            <a:endParaRPr lang="en-US" sz="2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558" y="3321382"/>
            <a:ext cx="3222885" cy="24622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Do You have a Facebook Fan Page?</a:t>
            </a:r>
          </a:p>
          <a:p>
            <a:endParaRPr lang="en-US" sz="22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sz="2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How many</a:t>
            </a: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Likes </a:t>
            </a:r>
            <a:r>
              <a:rPr lang="en-US" sz="2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do you have?</a:t>
            </a:r>
          </a:p>
          <a:p>
            <a:endParaRPr lang="en-US" sz="22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US" sz="2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340" y="6421849"/>
            <a:ext cx="8896661" cy="436151"/>
          </a:xfrm>
          <a:prstGeom prst="rect">
            <a:avLst/>
          </a:prstGeom>
          <a:solidFill>
            <a:srgbClr val="6C3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pic>
        <p:nvPicPr>
          <p:cNvPr id="8" name="Picture 7" descr="http://www.telesis.si/shared_images/slike/istock_000019226811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156" y="2854412"/>
            <a:ext cx="3985339" cy="2819400"/>
          </a:xfrm>
          <a:prstGeom prst="roundRect">
            <a:avLst>
              <a:gd name="adj" fmla="val 16667"/>
            </a:avLst>
          </a:prstGeom>
          <a:ln w="38100" cmpd="sng">
            <a:solidFill>
              <a:schemeClr val="accent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4143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145" y="247936"/>
            <a:ext cx="1330405" cy="549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6636" y="1013255"/>
            <a:ext cx="8887364" cy="58447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2443" y="3033758"/>
            <a:ext cx="419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The average woman checks her Facebook account 10 times a day.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47032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1000</Words>
  <Application>Microsoft Macintosh PowerPoint</Application>
  <PresentationFormat>On-screen Show (4:3)</PresentationFormat>
  <Paragraphs>141</Paragraphs>
  <Slides>38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YouTube is the 2nd largest search engine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Consumers are looking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yoyosebito _live.com</dc:creator>
  <cp:lastModifiedBy>Madelynn Graham</cp:lastModifiedBy>
  <cp:revision>118</cp:revision>
  <dcterms:created xsi:type="dcterms:W3CDTF">2014-11-12T12:13:13Z</dcterms:created>
  <dcterms:modified xsi:type="dcterms:W3CDTF">2014-11-12T12:40:06Z</dcterms:modified>
</cp:coreProperties>
</file>