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colors2.xml" ContentType="application/vnd.ms-office.chartcolorstyle+xml"/>
  <Override PartName="/ppt/charts/style2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6" r:id="rId2"/>
    <p:sldId id="257" r:id="rId3"/>
    <p:sldId id="260" r:id="rId4"/>
    <p:sldId id="270" r:id="rId5"/>
    <p:sldId id="271" r:id="rId6"/>
    <p:sldId id="300" r:id="rId7"/>
    <p:sldId id="308" r:id="rId8"/>
    <p:sldId id="272" r:id="rId9"/>
    <p:sldId id="305" r:id="rId10"/>
    <p:sldId id="306" r:id="rId11"/>
    <p:sldId id="261" r:id="rId12"/>
    <p:sldId id="299" r:id="rId13"/>
    <p:sldId id="265" r:id="rId14"/>
    <p:sldId id="274" r:id="rId15"/>
    <p:sldId id="307" r:id="rId16"/>
    <p:sldId id="273" r:id="rId17"/>
    <p:sldId id="264" r:id="rId18"/>
    <p:sldId id="303" r:id="rId19"/>
    <p:sldId id="294" r:id="rId20"/>
    <p:sldId id="263" r:id="rId21"/>
    <p:sldId id="302" r:id="rId22"/>
    <p:sldId id="304" r:id="rId23"/>
    <p:sldId id="309" r:id="rId24"/>
    <p:sldId id="258" r:id="rId25"/>
    <p:sldId id="262" r:id="rId26"/>
    <p:sldId id="266" r:id="rId27"/>
    <p:sldId id="267" r:id="rId28"/>
    <p:sldId id="268" r:id="rId29"/>
    <p:sldId id="277" r:id="rId30"/>
    <p:sldId id="276" r:id="rId31"/>
    <p:sldId id="275" r:id="rId32"/>
    <p:sldId id="278" r:id="rId33"/>
    <p:sldId id="286" r:id="rId34"/>
    <p:sldId id="283" r:id="rId35"/>
    <p:sldId id="280" r:id="rId36"/>
    <p:sldId id="282" r:id="rId37"/>
    <p:sldId id="269" r:id="rId38"/>
    <p:sldId id="288" r:id="rId39"/>
    <p:sldId id="284" r:id="rId40"/>
    <p:sldId id="285" r:id="rId41"/>
    <p:sldId id="287" r:id="rId42"/>
    <p:sldId id="289" r:id="rId43"/>
    <p:sldId id="290" r:id="rId44"/>
    <p:sldId id="291" r:id="rId45"/>
    <p:sldId id="292" r:id="rId46"/>
    <p:sldId id="297" r:id="rId47"/>
    <p:sldId id="298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480" userDrawn="1">
          <p15:clr>
            <a:srgbClr val="A4A3A4"/>
          </p15:clr>
        </p15:guide>
        <p15:guide id="3" pos="29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282E"/>
    <a:srgbClr val="A7DD90"/>
    <a:srgbClr val="76A4C8"/>
    <a:srgbClr val="C3835F"/>
    <a:srgbClr val="F58634"/>
    <a:srgbClr val="DE966C"/>
    <a:srgbClr val="BA7D5A"/>
    <a:srgbClr val="2E3B4B"/>
    <a:srgbClr val="7995BE"/>
    <a:srgbClr val="758C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62" d="100"/>
          <a:sy n="62" d="100"/>
        </p:scale>
        <p:origin x="-6456" y="-3144"/>
      </p:cViewPr>
      <p:guideLst>
        <p:guide orient="horz" pos="2160"/>
        <p:guide pos="480"/>
        <p:guide pos="29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8" d="100"/>
        <a:sy n="5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4" Type="http://schemas.microsoft.com/office/2011/relationships/chartColorStyle" Target="colors1.xml"/><Relationship Id="rId1" Type="http://schemas.openxmlformats.org/officeDocument/2006/relationships/package" Target="../embeddings/Microsoft_Excel_Sheet1.xlsx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Relationship Id="rId2" Type="http://schemas.microsoft.com/office/2011/relationships/chartColorStyle" Target="colors2.xml"/><Relationship Id="rId3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4" Type="http://schemas.microsoft.com/office/2011/relationships/chartStyle" Target="style4.xml"/><Relationship Id="rId1" Type="http://schemas.openxmlformats.org/officeDocument/2006/relationships/package" Target="../embeddings/Microsoft_Excel_Sheet3.xlsx"/><Relationship Id="rId2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4" Type="http://schemas.microsoft.com/office/2011/relationships/chartStyle" Target="style6.xml"/><Relationship Id="rId1" Type="http://schemas.openxmlformats.org/officeDocument/2006/relationships/package" Target="../embeddings/Microsoft_Excel_Sheet4.xlsx"/><Relationship Id="rId2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.xlsx"/><Relationship Id="rId2" Type="http://schemas.microsoft.com/office/2011/relationships/chartColorStyle" Target="colors3.xml"/><Relationship Id="rId3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708333333333334"/>
          <c:y val="0.134375"/>
          <c:w val="0.797916666666667"/>
          <c:h val="0.77812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72023416"/>
        <c:axId val="2072026392"/>
      </c:lineChart>
      <c:catAx>
        <c:axId val="20720234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72026392"/>
        <c:crosses val="autoZero"/>
        <c:auto val="1"/>
        <c:lblAlgn val="ctr"/>
        <c:lblOffset val="100"/>
        <c:noMultiLvlLbl val="0"/>
      </c:catAx>
      <c:valAx>
        <c:axId val="207202639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072023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0%">
                  <c:v>70.0</c:v>
                </c:pt>
                <c:pt idx="1">
                  <c:v>30.0</c:v>
                </c:pt>
                <c:pt idx="2">
                  <c:v>0.0</c:v>
                </c:pt>
                <c:pt idx="3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0.66</c:v>
                </c:pt>
                <c:pt idx="1">
                  <c:v>0.33</c:v>
                </c:pt>
                <c:pt idx="2" formatCode="General">
                  <c:v>0.0</c:v>
                </c:pt>
                <c:pt idx="3" formatCode="General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Sheet1!$A$2:$A$5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0%">
                  <c:v>51.0</c:v>
                </c:pt>
                <c:pt idx="1">
                  <c:v>29.0</c:v>
                </c:pt>
                <c:pt idx="2">
                  <c:v>17.0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5215101" cy="3528591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0.40473</cdr:x>
      <cdr:y>0.36974</cdr:y>
    </cdr:from>
    <cdr:to>
      <cdr:x>0.61618</cdr:x>
      <cdr:y>0.57989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1872254" y="1137110"/>
          <a:ext cx="978153" cy="6463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3600" b="1" dirty="0" smtClean="0">
              <a:solidFill>
                <a:srgbClr val="F58634"/>
              </a:solidFill>
              <a:latin typeface="Candara" panose="020E0502030303020204" pitchFamily="34" charset="0"/>
            </a:rPr>
            <a:t>72% </a:t>
          </a:r>
          <a:endParaRPr lang="en-US" sz="3600" b="1" dirty="0">
            <a:solidFill>
              <a:srgbClr val="F58634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0.40473</cdr:x>
      <cdr:y>0.36974</cdr:y>
    </cdr:from>
    <cdr:to>
      <cdr:x>0.62172</cdr:x>
      <cdr:y>0.5799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1872257" y="1137124"/>
          <a:ext cx="1003801" cy="6463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3600" b="1" dirty="0" smtClean="0">
              <a:solidFill>
                <a:srgbClr val="5B9BD5"/>
              </a:solidFill>
              <a:latin typeface="Candara" panose="020E0502030303020204" pitchFamily="34" charset="0"/>
            </a:rPr>
            <a:t>66%</a:t>
          </a:r>
          <a:r>
            <a:rPr lang="en-US" sz="3600" b="1" dirty="0" smtClean="0">
              <a:solidFill>
                <a:srgbClr val="F58634"/>
              </a:solidFill>
              <a:latin typeface="Candara" panose="020E0502030303020204" pitchFamily="34" charset="0"/>
            </a:rPr>
            <a:t> </a:t>
          </a:r>
          <a:endParaRPr lang="en-US" sz="3600" b="1" dirty="0">
            <a:solidFill>
              <a:srgbClr val="F58634"/>
            </a:solidFill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CF2D-8104-4207-80C2-4A91D95E0D86}" type="datetimeFigureOut">
              <a:rPr lang="en-US" smtClean="0"/>
              <a:t>11/14/14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B1505-A6BF-413C-948C-CD3A2AEC54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426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CF2D-8104-4207-80C2-4A91D95E0D86}" type="datetimeFigureOut">
              <a:rPr lang="en-US" smtClean="0"/>
              <a:t>11/14/14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B1505-A6BF-413C-948C-CD3A2AEC54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109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CF2D-8104-4207-80C2-4A91D95E0D86}" type="datetimeFigureOut">
              <a:rPr lang="en-US" smtClean="0"/>
              <a:t>11/14/14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B1505-A6BF-413C-948C-CD3A2AEC54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179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CF2D-8104-4207-80C2-4A91D95E0D86}" type="datetimeFigureOut">
              <a:rPr lang="en-US" smtClean="0"/>
              <a:t>11/14/14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B1505-A6BF-413C-948C-CD3A2AEC54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713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CF2D-8104-4207-80C2-4A91D95E0D86}" type="datetimeFigureOut">
              <a:rPr lang="en-US" smtClean="0"/>
              <a:t>11/14/14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B1505-A6BF-413C-948C-CD3A2AEC54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449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CF2D-8104-4207-80C2-4A91D95E0D86}" type="datetimeFigureOut">
              <a:rPr lang="en-US" smtClean="0"/>
              <a:t>11/14/14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B1505-A6BF-413C-948C-CD3A2AEC54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54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CF2D-8104-4207-80C2-4A91D95E0D86}" type="datetimeFigureOut">
              <a:rPr lang="en-US" smtClean="0"/>
              <a:t>11/14/14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B1505-A6BF-413C-948C-CD3A2AEC54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836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CF2D-8104-4207-80C2-4A91D95E0D86}" type="datetimeFigureOut">
              <a:rPr lang="en-US" smtClean="0"/>
              <a:t>11/14/14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B1505-A6BF-413C-948C-CD3A2AEC54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97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CF2D-8104-4207-80C2-4A91D95E0D86}" type="datetimeFigureOut">
              <a:rPr lang="en-US" smtClean="0"/>
              <a:t>11/14/14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B1505-A6BF-413C-948C-CD3A2AEC54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470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CF2D-8104-4207-80C2-4A91D95E0D86}" type="datetimeFigureOut">
              <a:rPr lang="en-US" smtClean="0"/>
              <a:t>11/14/14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B1505-A6BF-413C-948C-CD3A2AEC54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7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CF2D-8104-4207-80C2-4A91D95E0D86}" type="datetimeFigureOut">
              <a:rPr lang="en-US" smtClean="0"/>
              <a:t>11/14/14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B1505-A6BF-413C-948C-CD3A2AEC54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869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BCF2D-8104-4207-80C2-4A91D95E0D86}" type="datetimeFigureOut">
              <a:rPr lang="en-US" smtClean="0"/>
              <a:t>11/14/14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B1505-A6BF-413C-948C-CD3A2AEC54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21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microsoft.com/office/2007/relationships/hdphoto" Target="../media/hdphoto1.wdp"/><Relationship Id="rId5" Type="http://schemas.openxmlformats.org/officeDocument/2006/relationships/image" Target="../media/image23.png"/><Relationship Id="rId6" Type="http://schemas.microsoft.com/office/2007/relationships/hdphoto" Target="../media/hdphoto2.wdp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gif"/><Relationship Id="rId6" Type="http://schemas.openxmlformats.org/officeDocument/2006/relationships/image" Target="../media/image32.png"/><Relationship Id="rId7" Type="http://schemas.microsoft.com/office/2007/relationships/hdphoto" Target="../media/hdphoto3.wdp"/><Relationship Id="rId8" Type="http://schemas.openxmlformats.org/officeDocument/2006/relationships/image" Target="../media/image33.jpeg"/><Relationship Id="rId9" Type="http://schemas.openxmlformats.org/officeDocument/2006/relationships/image" Target="../media/image34.jpeg"/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25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31.gif"/><Relationship Id="rId6" Type="http://schemas.openxmlformats.org/officeDocument/2006/relationships/image" Target="../media/image32.png"/><Relationship Id="rId7" Type="http://schemas.microsoft.com/office/2007/relationships/hdphoto" Target="../media/hdphoto3.wdp"/><Relationship Id="rId8" Type="http://schemas.openxmlformats.org/officeDocument/2006/relationships/image" Target="../media/image44.jpeg"/><Relationship Id="rId9" Type="http://schemas.openxmlformats.org/officeDocument/2006/relationships/image" Target="../media/image45.jpeg"/><Relationship Id="rId10" Type="http://schemas.openxmlformats.org/officeDocument/2006/relationships/image" Target="../media/image46.jpeg"/><Relationship Id="rId11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chart" Target="../charts/chart3.xml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microsoft.com/office/2007/relationships/hdphoto" Target="../media/hdphoto4.wdp"/><Relationship Id="rId5" Type="http://schemas.openxmlformats.org/officeDocument/2006/relationships/chart" Target="../charts/chart4.xml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9.png"/><Relationship Id="rId5" Type="http://schemas.openxmlformats.org/officeDocument/2006/relationships/chart" Target="../charts/chart5.xml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6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webdoc.tv/" TargetMode="External"/><Relationship Id="rId4" Type="http://schemas.openxmlformats.org/officeDocument/2006/relationships/hyperlink" Target="http://www.automotivedigitaltraining.com/" TargetMode="External"/><Relationship Id="rId5" Type="http://schemas.openxmlformats.org/officeDocument/2006/relationships/hyperlink" Target="http://www.cactusskydigital.com/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dealerinfluence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www.yelp.com/biz/aLU6sp6UNA_LUjHdaU9xgw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832"/>
            <a:ext cx="9144001" cy="58038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0" b="44229"/>
          <a:stretch/>
        </p:blipFill>
        <p:spPr>
          <a:xfrm>
            <a:off x="247339" y="1026820"/>
            <a:ext cx="8713212" cy="105055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7340" y="6421849"/>
            <a:ext cx="8896661" cy="436151"/>
          </a:xfrm>
          <a:prstGeom prst="rect">
            <a:avLst/>
          </a:prstGeom>
          <a:solidFill>
            <a:srgbClr val="6D25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93712" y="2836281"/>
            <a:ext cx="7220465" cy="13849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Clr>
                <a:schemeClr val="accent2"/>
              </a:buClr>
            </a:pPr>
            <a:r>
              <a:rPr lang="en-US" sz="4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Yelp</a:t>
            </a:r>
            <a:r>
              <a:rPr lang="en-US" sz="4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Reviews and Your Online Reputation.</a:t>
            </a:r>
          </a:p>
        </p:txBody>
      </p:sp>
      <p:sp>
        <p:nvSpPr>
          <p:cNvPr id="5" name="Rectangle 4"/>
          <p:cNvSpPr/>
          <p:nvPr/>
        </p:nvSpPr>
        <p:spPr>
          <a:xfrm>
            <a:off x="5449974" y="5833760"/>
            <a:ext cx="30832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Peter </a:t>
            </a:r>
            <a:r>
              <a:rPr lang="en-US" sz="2400" dirty="0"/>
              <a:t>“webdoc” Martin</a:t>
            </a:r>
          </a:p>
        </p:txBody>
      </p:sp>
    </p:spTree>
    <p:extLst>
      <p:ext uri="{BB962C8B-B14F-4D97-AF65-F5344CB8AC3E}">
        <p14:creationId xmlns:p14="http://schemas.microsoft.com/office/powerpoint/2010/main" val="3714359425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340" y="1022383"/>
            <a:ext cx="8770997" cy="10580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0226" y="1419868"/>
            <a:ext cx="4839742" cy="37446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Yelp is all about authentic reviews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7340" y="6421849"/>
            <a:ext cx="8896661" cy="436151"/>
          </a:xfrm>
          <a:prstGeom prst="rect">
            <a:avLst/>
          </a:prstGeom>
          <a:solidFill>
            <a:srgbClr val="76A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2492690" y="2584264"/>
            <a:ext cx="191203" cy="3332426"/>
            <a:chOff x="1753299" y="2162702"/>
            <a:chExt cx="234892" cy="4093859"/>
          </a:xfrm>
          <a:solidFill>
            <a:srgbClr val="FFFFFF"/>
          </a:solidFill>
        </p:grpSpPr>
        <p:sp>
          <p:nvSpPr>
            <p:cNvPr id="17" name="Rectangle 16"/>
            <p:cNvSpPr/>
            <p:nvPr/>
          </p:nvSpPr>
          <p:spPr>
            <a:xfrm>
              <a:off x="1753299" y="2162702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753299" y="2590542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753299" y="3018382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753299" y="3446222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753299" y="3874062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753299" y="4301902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753299" y="4729742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753299" y="515758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753299" y="558543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753299" y="6013280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618423" y="2584265"/>
            <a:ext cx="191203" cy="3332426"/>
            <a:chOff x="1756943" y="2162171"/>
            <a:chExt cx="234892" cy="4093859"/>
          </a:xfrm>
          <a:solidFill>
            <a:srgbClr val="FFFFFF"/>
          </a:solidFill>
        </p:grpSpPr>
        <p:sp>
          <p:nvSpPr>
            <p:cNvPr id="29" name="Rectangle 28"/>
            <p:cNvSpPr/>
            <p:nvPr/>
          </p:nvSpPr>
          <p:spPr>
            <a:xfrm>
              <a:off x="1756943" y="216217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756943" y="2590012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756943" y="301785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756943" y="344569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756943" y="387353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756943" y="430137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756943" y="472921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756943" y="515705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756943" y="5584900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756943" y="6012749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4255694" y="4001138"/>
            <a:ext cx="732503" cy="507068"/>
          </a:xfrm>
          <a:prstGeom prst="roundRect">
            <a:avLst>
              <a:gd name="adj" fmla="val 28042"/>
            </a:avLst>
          </a:prstGeom>
          <a:solidFill>
            <a:schemeClr val="bg1">
              <a:alpha val="69000"/>
            </a:schemeClr>
          </a:solidFill>
          <a:ln>
            <a:noFill/>
          </a:ln>
          <a:effectLst>
            <a:outerShdw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50800" dist="50800" dir="5400000" algn="ctr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0" y="2690336"/>
            <a:ext cx="4572000" cy="338554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/>
              <a:t>Yelp strives to ensure that reviews are authentic.  One major factor they look at is the activity of the Yelper.  </a:t>
            </a:r>
          </a:p>
          <a:p>
            <a:endParaRPr lang="en-US" sz="2800" dirty="0"/>
          </a:p>
          <a:p>
            <a:r>
              <a:rPr lang="en-US" sz="2800" dirty="0" smtClean="0"/>
              <a:t>They also monitor location of check-ins using GPS. </a:t>
            </a:r>
            <a:endParaRPr lang="en-US" sz="2800" dirty="0"/>
          </a:p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68383809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6" t="4178" r="4181" b="1356"/>
          <a:stretch/>
        </p:blipFill>
        <p:spPr>
          <a:xfrm>
            <a:off x="257175" y="1035844"/>
            <a:ext cx="8757174" cy="10402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7340" y="6421849"/>
            <a:ext cx="8896661" cy="436151"/>
          </a:xfrm>
          <a:prstGeom prst="rect">
            <a:avLst/>
          </a:prstGeom>
          <a:solidFill>
            <a:srgbClr val="1D4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4558" y="1697701"/>
            <a:ext cx="3710066" cy="3784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The Yelp Program</a:t>
            </a:r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1570618703"/>
              </p:ext>
            </p:extLst>
          </p:nvPr>
        </p:nvGraphicFramePr>
        <p:xfrm>
          <a:off x="2063578" y="2483708"/>
          <a:ext cx="5313405" cy="3707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46908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70226" y="1419868"/>
            <a:ext cx="3710066" cy="6605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Video Message from Dealership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7340" y="6421849"/>
            <a:ext cx="8896661" cy="436151"/>
          </a:xfrm>
          <a:prstGeom prst="rect">
            <a:avLst/>
          </a:prstGeom>
          <a:solidFill>
            <a:srgbClr val="76A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2492690" y="2584264"/>
            <a:ext cx="191203" cy="3332426"/>
            <a:chOff x="1753299" y="2162702"/>
            <a:chExt cx="234892" cy="4093859"/>
          </a:xfrm>
          <a:solidFill>
            <a:srgbClr val="FFFFFF"/>
          </a:solidFill>
        </p:grpSpPr>
        <p:sp>
          <p:nvSpPr>
            <p:cNvPr id="17" name="Rectangle 16"/>
            <p:cNvSpPr/>
            <p:nvPr/>
          </p:nvSpPr>
          <p:spPr>
            <a:xfrm>
              <a:off x="1753299" y="2162702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753299" y="2590542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753299" y="3018382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753299" y="3446222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753299" y="3874062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753299" y="4301902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753299" y="4729742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753299" y="515758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753299" y="558543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753299" y="6013280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618423" y="2584265"/>
            <a:ext cx="191203" cy="3332426"/>
            <a:chOff x="1756943" y="2162171"/>
            <a:chExt cx="234892" cy="4093859"/>
          </a:xfrm>
          <a:solidFill>
            <a:srgbClr val="FFFFFF"/>
          </a:solidFill>
        </p:grpSpPr>
        <p:sp>
          <p:nvSpPr>
            <p:cNvPr id="29" name="Rectangle 28"/>
            <p:cNvSpPr/>
            <p:nvPr/>
          </p:nvSpPr>
          <p:spPr>
            <a:xfrm>
              <a:off x="1756943" y="216217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756943" y="2590012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756943" y="301785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756943" y="344569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756943" y="387353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756943" y="430137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756943" y="472921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756943" y="515705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756943" y="5584900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756943" y="6012749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4255694" y="4001138"/>
            <a:ext cx="732503" cy="507068"/>
          </a:xfrm>
          <a:prstGeom prst="roundRect">
            <a:avLst>
              <a:gd name="adj" fmla="val 28042"/>
            </a:avLst>
          </a:prstGeom>
          <a:solidFill>
            <a:schemeClr val="bg1">
              <a:alpha val="69000"/>
            </a:schemeClr>
          </a:solidFill>
          <a:ln>
            <a:noFill/>
          </a:ln>
          <a:effectLst>
            <a:outerShdw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50800" dist="50800" dir="5400000" algn="ctr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223" y="1413765"/>
            <a:ext cx="2438400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0226" y="2730792"/>
            <a:ext cx="4110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Create a check-in offer on Yelp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914285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1025172"/>
            <a:ext cx="8765381" cy="10509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428426"/>
            <a:ext cx="6071286" cy="3784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The Program.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1103978" y="2808692"/>
            <a:ext cx="70717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 have found  that when you have someone check-in at your dealership and then a few days later submit a review they are published.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Logically, if the customer checks in from your dealership and Yelp tracks it via GPS and a few days later a review is submitted then Yelp knows that it is authentic and publishes it.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69879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"/>
          <a:stretch/>
        </p:blipFill>
        <p:spPr>
          <a:xfrm>
            <a:off x="230819" y="1029753"/>
            <a:ext cx="8782859" cy="10463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697701"/>
            <a:ext cx="3710066" cy="3784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Yelp Program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1043" y="3429000"/>
            <a:ext cx="2567126" cy="11079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en-US" sz="22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Customers check in on Yelp and receive a coupon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8169" y="2137217"/>
            <a:ext cx="5712381" cy="435029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7340" y="6421849"/>
            <a:ext cx="8896661" cy="436151"/>
          </a:xfrm>
          <a:prstGeom prst="rect">
            <a:avLst/>
          </a:prstGeom>
          <a:solidFill>
            <a:srgbClr val="6D25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770485" y="4163627"/>
            <a:ext cx="905523" cy="1313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5992427" y="4041304"/>
            <a:ext cx="683581" cy="221942"/>
          </a:xfrm>
          <a:prstGeom prst="rightArrow">
            <a:avLst/>
          </a:prstGeom>
          <a:solidFill>
            <a:srgbClr val="F58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72002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1025172"/>
            <a:ext cx="8765381" cy="10509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428426"/>
            <a:ext cx="6071286" cy="37446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Business cards are inexpensive to hand out.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4"/>
          <a:srcRect l="33847" t="41709" r="46538" b="37550"/>
          <a:stretch/>
        </p:blipFill>
        <p:spPr bwMode="auto">
          <a:xfrm>
            <a:off x="1606378" y="2798084"/>
            <a:ext cx="5733536" cy="33802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39495216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"/>
          <a:stretch/>
        </p:blipFill>
        <p:spPr>
          <a:xfrm>
            <a:off x="230819" y="1029752"/>
            <a:ext cx="8782859" cy="10463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697701"/>
            <a:ext cx="3710066" cy="3784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Yelp Program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0" y="2593820"/>
            <a:ext cx="6908306" cy="14465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When customers are waiting, this is the perfect time for them to check in on Yelp. Your staff can hand them our cards, specially made with scan-able QR codes that go directly to your Yelp page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4333201"/>
            <a:ext cx="3639363" cy="2081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203200" dist="63500" dir="2700000" algn="tl" rotWithShape="0">
              <a:prstClr val="black">
                <a:alpha val="10000"/>
              </a:prstClr>
            </a:outerShdw>
            <a:reflection blurRad="12700" stA="17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2726" y="4333201"/>
            <a:ext cx="3632015" cy="2081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203200" dist="50800" dir="5400000" algn="ctr" rotWithShape="0">
              <a:srgbClr val="000000">
                <a:alpha val="10000"/>
              </a:srgb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10193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1025172"/>
            <a:ext cx="8765381" cy="10509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697701"/>
            <a:ext cx="3710066" cy="3784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Point of purchase  materials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 rotWithShape="1">
          <a:blip r:embed="rId4"/>
          <a:srcRect l="12948" t="10479" r="25897" b="5694"/>
          <a:stretch/>
        </p:blipFill>
        <p:spPr bwMode="auto">
          <a:xfrm>
            <a:off x="1952368" y="2187147"/>
            <a:ext cx="5449329" cy="44113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62569665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" r="4156" b="5527"/>
          <a:stretch/>
        </p:blipFill>
        <p:spPr>
          <a:xfrm>
            <a:off x="255881" y="1026232"/>
            <a:ext cx="8754304" cy="10499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02907" y="1363952"/>
            <a:ext cx="5947719" cy="37446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Use a QR code to link to your page.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4"/>
          <a:srcRect l="27051" t="74074" r="31540" b="9516"/>
          <a:stretch/>
        </p:blipFill>
        <p:spPr bwMode="auto">
          <a:xfrm>
            <a:off x="482595" y="3236934"/>
            <a:ext cx="8251705" cy="25403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45716328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7340" y="1031972"/>
            <a:ext cx="8772374" cy="1048461"/>
          </a:xfrm>
          <a:prstGeom prst="rect">
            <a:avLst/>
          </a:prstGeom>
          <a:solidFill>
            <a:srgbClr val="F58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340" y="2080188"/>
            <a:ext cx="8763496" cy="47733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28116" y="3722963"/>
            <a:ext cx="3605814" cy="11079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en-US" sz="22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9/10</a:t>
            </a: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 Consumers will trust                 an online review as much as a personal recommendation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7341" y="6421849"/>
            <a:ext cx="8763496" cy="436151"/>
          </a:xfrm>
          <a:prstGeom prst="rect">
            <a:avLst/>
          </a:prstGeom>
          <a:solidFill>
            <a:srgbClr val="2E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48496" y="1366983"/>
            <a:ext cx="3366117" cy="3784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People Trust their Friends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7341" y="3765556"/>
            <a:ext cx="3524189" cy="1048461"/>
          </a:xfrm>
          <a:prstGeom prst="rect">
            <a:avLst/>
          </a:prstGeom>
          <a:solidFill>
            <a:srgbClr val="F58634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61999" y="3745564"/>
            <a:ext cx="2991774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en-US" sz="1600" dirty="0" smtClean="0">
                <a:solidFill>
                  <a:schemeClr val="bg1"/>
                </a:solidFill>
                <a:latin typeface="Candara" panose="020E0502030303020204" pitchFamily="34" charset="0"/>
              </a:rPr>
              <a:t>Reliability (</a:t>
            </a:r>
            <a:r>
              <a:rPr lang="en-US" sz="16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27%</a:t>
            </a:r>
            <a:r>
              <a:rPr lang="en-US" sz="1600" dirty="0" smtClean="0">
                <a:solidFill>
                  <a:schemeClr val="bg1"/>
                </a:solidFill>
                <a:latin typeface="Candara" panose="020E0502030303020204" pitchFamily="34" charset="0"/>
              </a:rPr>
              <a:t>), Expertise (</a:t>
            </a:r>
            <a:r>
              <a:rPr lang="en-US" sz="16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21%</a:t>
            </a:r>
            <a:r>
              <a:rPr lang="en-US" sz="1600" dirty="0" smtClean="0">
                <a:solidFill>
                  <a:schemeClr val="bg1"/>
                </a:solidFill>
                <a:latin typeface="Candara" panose="020E0502030303020204" pitchFamily="34" charset="0"/>
              </a:rPr>
              <a:t>) and professionalism (</a:t>
            </a:r>
            <a:r>
              <a:rPr lang="en-US" sz="16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18%</a:t>
            </a:r>
            <a:r>
              <a:rPr lang="en-US" sz="1600" dirty="0" smtClean="0">
                <a:solidFill>
                  <a:schemeClr val="bg1"/>
                </a:solidFill>
                <a:latin typeface="Candara" panose="020E0502030303020204" pitchFamily="34" charset="0"/>
              </a:rPr>
              <a:t>) are the most important reputation traits for a focal business</a:t>
            </a:r>
          </a:p>
          <a:p>
            <a:pPr>
              <a:buClr>
                <a:schemeClr val="accent2"/>
              </a:buClr>
            </a:pPr>
            <a:endParaRPr lang="en-US" sz="1600" dirty="0" smtClean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66610" y="6423657"/>
            <a:ext cx="1753100" cy="27699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ndara" panose="020E0502030303020204" pitchFamily="34" charset="0"/>
              </a:rPr>
              <a:t>Source: </a:t>
            </a:r>
            <a:r>
              <a:rPr lang="en-US" sz="1200" i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Bright Local 2014</a:t>
            </a:r>
            <a:endParaRPr lang="en-US" sz="1200" i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47869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5" r="426"/>
          <a:stretch/>
        </p:blipFill>
        <p:spPr>
          <a:xfrm>
            <a:off x="247340" y="1030046"/>
            <a:ext cx="8784234" cy="10460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4558" y="1444797"/>
            <a:ext cx="3710066" cy="6605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How Your Online Reputation </a:t>
            </a:r>
          </a:p>
          <a:p>
            <a:pPr>
              <a:lnSpc>
                <a:spcPts val="2200"/>
              </a:lnSpc>
            </a:pPr>
            <a:r>
              <a:rPr lang="en-US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Influences Sales</a:t>
            </a:r>
            <a:endParaRPr lang="en-US" sz="22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4558" y="3321382"/>
            <a:ext cx="3222885" cy="7694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86% </a:t>
            </a: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of RV shoppers                     are searching online first</a:t>
            </a:r>
            <a:endParaRPr lang="en-US" sz="22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9" name="Picture 17" descr="C:\Users\Angie Martin\Downloads\jerry-ha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4694" y="2520113"/>
            <a:ext cx="5049305" cy="3901736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47340" y="6421849"/>
            <a:ext cx="8896661" cy="436151"/>
          </a:xfrm>
          <a:prstGeom prst="rect">
            <a:avLst/>
          </a:prstGeom>
          <a:solidFill>
            <a:srgbClr val="6C3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94541" y="6421849"/>
            <a:ext cx="1820480" cy="27699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ndara" panose="020E0502030303020204" pitchFamily="34" charset="0"/>
              </a:rPr>
              <a:t>Source: </a:t>
            </a:r>
            <a:r>
              <a:rPr lang="en-US" sz="1200" i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Internet Retailer</a:t>
            </a:r>
            <a:endParaRPr lang="en-US" sz="1200" i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0299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" r="4156" b="5527"/>
          <a:stretch/>
        </p:blipFill>
        <p:spPr>
          <a:xfrm>
            <a:off x="255881" y="1026232"/>
            <a:ext cx="8754304" cy="10499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697701"/>
            <a:ext cx="3710066" cy="3784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Top Review Sites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3429000"/>
            <a:ext cx="3968750" cy="280076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To be successful, you must be seen on these review sites:</a:t>
            </a:r>
          </a:p>
          <a:p>
            <a:pPr>
              <a:buClr>
                <a:schemeClr val="accent2"/>
              </a:buClr>
            </a:pPr>
            <a:endParaRPr lang="en-US" sz="2200" dirty="0" smtClean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Yelp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Google+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CitySearch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Yellow Pages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Yahoo Local</a:t>
            </a:r>
          </a:p>
        </p:txBody>
      </p:sp>
      <p:pic>
        <p:nvPicPr>
          <p:cNvPr id="7" name="Picture 6" descr="social-network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79126" y="2736702"/>
            <a:ext cx="3715269" cy="36771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70627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1025172"/>
            <a:ext cx="8765381" cy="10509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697701"/>
            <a:ext cx="3710066" cy="3784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Claiming Your Sites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3429000"/>
            <a:ext cx="4529091" cy="212365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It is imperative you claim ALL                   review sites with consistent credentials (Name, Address, Phone) </a:t>
            </a:r>
          </a:p>
          <a:p>
            <a:pPr>
              <a:buClr>
                <a:schemeClr val="accent2"/>
              </a:buClr>
            </a:pPr>
            <a:endParaRPr lang="en-US" sz="2200" dirty="0" smtClean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>
              <a:buClr>
                <a:schemeClr val="accent2"/>
              </a:buClr>
            </a:pP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22%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of business information                                online is incorrect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849767" y="2671086"/>
            <a:ext cx="2344644" cy="3503485"/>
            <a:chOff x="6497837" y="2209447"/>
            <a:chExt cx="2344644" cy="3503485"/>
          </a:xfrm>
        </p:grpSpPr>
        <p:pic>
          <p:nvPicPr>
            <p:cNvPr id="8" name="Picture 7" descr="google_plus_wallpaper-29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4984" y="2209447"/>
              <a:ext cx="990600" cy="990600"/>
            </a:xfrm>
            <a:prstGeom prst="rect">
              <a:avLst/>
            </a:prstGeom>
          </p:spPr>
        </p:pic>
        <p:pic>
          <p:nvPicPr>
            <p:cNvPr id="10" name="Picture 9" descr="logo-foursquare-icon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7161" y="3391282"/>
              <a:ext cx="1065320" cy="1065320"/>
            </a:xfrm>
            <a:prstGeom prst="rect">
              <a:avLst/>
            </a:prstGeom>
          </p:spPr>
        </p:pic>
        <p:pic>
          <p:nvPicPr>
            <p:cNvPr id="11" name="Picture 10" descr="IconYahooLocal1.gif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4691" y="4686451"/>
              <a:ext cx="990600" cy="990600"/>
            </a:xfrm>
            <a:prstGeom prst="rect">
              <a:avLst/>
            </a:prstGeom>
          </p:spPr>
        </p:pic>
        <p:pic>
          <p:nvPicPr>
            <p:cNvPr id="13" name="Picture 12" descr="bing local icon.jpg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67" b="98667" l="0" r="100000">
                          <a14:foregroundMark x1="32000" y1="51333" x2="32000" y2="51333"/>
                          <a14:foregroundMark x1="10000" y1="44667" x2="10000" y2="44667"/>
                          <a14:foregroundMark x1="37333" y1="46000" x2="37333" y2="46000"/>
                          <a14:foregroundMark x1="44667" y1="46667" x2="44667" y2="46667"/>
                          <a14:foregroundMark x1="64000" y1="46000" x2="64000" y2="46000"/>
                          <a14:foregroundMark x1="70000" y1="46000" x2="70000" y2="46000"/>
                          <a14:foregroundMark x1="88000" y1="47333" x2="88000" y2="47333"/>
                          <a14:backgroundMark x1="38000" y1="38000" x2="38000" y2="38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7837" y="4650571"/>
              <a:ext cx="1062361" cy="1062361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6533565" y="3429000"/>
              <a:ext cx="992618" cy="992618"/>
              <a:chOff x="7812673" y="3395709"/>
              <a:chExt cx="992618" cy="992618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7812673" y="3395709"/>
                <a:ext cx="992618" cy="992618"/>
              </a:xfrm>
              <a:prstGeom prst="roundRect">
                <a:avLst/>
              </a:prstGeom>
              <a:solidFill>
                <a:srgbClr val="E6A5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pic>
            <p:nvPicPr>
              <p:cNvPr id="12" name="Picture 11" descr="yp.jpg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64228" y="3446753"/>
                <a:ext cx="887796" cy="887796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>
              <a:off x="7799005" y="2209447"/>
              <a:ext cx="1006286" cy="992618"/>
              <a:chOff x="7821551" y="4680797"/>
              <a:chExt cx="1006286" cy="992618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35219" y="4680797"/>
                <a:ext cx="992618" cy="992618"/>
              </a:xfrm>
              <a:prstGeom prst="roundRect">
                <a:avLst/>
              </a:prstGeom>
              <a:solidFill>
                <a:srgbClr val="B40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pic>
            <p:nvPicPr>
              <p:cNvPr id="9" name="Picture 8" descr="yelpIcon.jpg"/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825"/>
              <a:stretch/>
            </p:blipFill>
            <p:spPr>
              <a:xfrm>
                <a:off x="7821551" y="4895960"/>
                <a:ext cx="990599" cy="561388"/>
              </a:xfrm>
              <a:prstGeom prst="rect">
                <a:avLst/>
              </a:pr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52135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389215" y="4625701"/>
            <a:ext cx="8754785" cy="2241177"/>
          </a:xfrm>
          <a:prstGeom prst="rect">
            <a:avLst/>
          </a:prstGeom>
          <a:solidFill>
            <a:srgbClr val="417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1025172"/>
            <a:ext cx="8765381" cy="10509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428426"/>
            <a:ext cx="5087767" cy="65659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Consistent Name Address and Phone Number across the Top Review Sites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1115" y="2522577"/>
            <a:ext cx="3968750" cy="1785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Check how your dealership looks on Review Sites, Maps and Apps:</a:t>
            </a:r>
          </a:p>
          <a:p>
            <a:pPr>
              <a:buClr>
                <a:schemeClr val="accent2"/>
              </a:buClr>
            </a:pPr>
            <a:endParaRPr lang="en-US" sz="2200" dirty="0" smtClean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>
              <a:buClr>
                <a:schemeClr val="accent2"/>
              </a:buClr>
            </a:pPr>
            <a:r>
              <a:rPr lang="en-US" sz="22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www.erepbuilder.com/scan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1401" y="4616823"/>
            <a:ext cx="6042212" cy="2241177"/>
          </a:xfrm>
          <a:prstGeom prst="rect">
            <a:avLst/>
          </a:prstGeom>
          <a:effectLst/>
        </p:spPr>
      </p:pic>
      <p:sp>
        <p:nvSpPr>
          <p:cNvPr id="5" name="Rectangle 4"/>
          <p:cNvSpPr/>
          <p:nvPr/>
        </p:nvSpPr>
        <p:spPr>
          <a:xfrm>
            <a:off x="257175" y="4625701"/>
            <a:ext cx="504825" cy="2241177"/>
          </a:xfrm>
          <a:prstGeom prst="rect">
            <a:avLst/>
          </a:prstGeom>
          <a:solidFill>
            <a:srgbClr val="417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61069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3"/>
          <a:srcRect l="19615" t="10250" r="20897" b="23690"/>
          <a:stretch/>
        </p:blipFill>
        <p:spPr bwMode="auto">
          <a:xfrm>
            <a:off x="803189" y="1346886"/>
            <a:ext cx="7895968" cy="52763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9577551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5" r="426"/>
          <a:stretch/>
        </p:blipFill>
        <p:spPr>
          <a:xfrm>
            <a:off x="247340" y="1030046"/>
            <a:ext cx="8784234" cy="10460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4558" y="1444797"/>
            <a:ext cx="3710066" cy="6605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The Importance Of Online Reputation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4558" y="3321382"/>
            <a:ext cx="4056192" cy="1785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Less than 1% go past Page                              One on Google 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Online reviews rank highest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Not visible to consumers 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You WILL lose sales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939" y="3162669"/>
            <a:ext cx="2948435" cy="294843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2735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4558" y="1444797"/>
            <a:ext cx="3710066" cy="6605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SEO Algorithm Incorporated Into Review Sites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3429000"/>
            <a:ext cx="3710066" cy="11079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Google incorporates your online reputation into the ranking algorithm.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939" y="3162669"/>
            <a:ext cx="2948435" cy="2948435"/>
          </a:xfrm>
          <a:prstGeom prst="rect">
            <a:avLst/>
          </a:prstGeom>
          <a:effectLst>
            <a:softEdge rad="635000"/>
          </a:effectLst>
        </p:spPr>
      </p:pic>
      <p:graphicFrame>
        <p:nvGraphicFramePr>
          <p:cNvPr id="41" name="Chart 40"/>
          <p:cNvGraphicFramePr/>
          <p:nvPr>
            <p:extLst>
              <p:ext uri="{D42A27DB-BD31-4B8C-83A1-F6EECF244321}">
                <p14:modId xmlns:p14="http://schemas.microsoft.com/office/powerpoint/2010/main" val="2569185034"/>
              </p:ext>
            </p:extLst>
          </p:nvPr>
        </p:nvGraphicFramePr>
        <p:xfrm>
          <a:off x="4373557" y="2357120"/>
          <a:ext cx="54889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" r="4156" b="5527"/>
          <a:stretch/>
        </p:blipFill>
        <p:spPr>
          <a:xfrm>
            <a:off x="255881" y="1026232"/>
            <a:ext cx="8754304" cy="1049905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247340" y="6421849"/>
            <a:ext cx="8896661" cy="436151"/>
          </a:xfrm>
          <a:prstGeom prst="rect">
            <a:avLst/>
          </a:prstGeom>
          <a:solidFill>
            <a:srgbClr val="746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94581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1025172"/>
            <a:ext cx="8765381" cy="10509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697701"/>
            <a:ext cx="5087767" cy="3784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Where Do You Rank?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3429000"/>
            <a:ext cx="6384524" cy="7694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Dealers miss the pivotal opportunity to get a review on the review sites that Google says are credible.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738132" y="4835873"/>
            <a:ext cx="992618" cy="992618"/>
            <a:chOff x="4857149" y="4793929"/>
            <a:chExt cx="992618" cy="992618"/>
          </a:xfrm>
        </p:grpSpPr>
        <p:sp>
          <p:nvSpPr>
            <p:cNvPr id="11" name="Rounded Rectangle 10"/>
            <p:cNvSpPr/>
            <p:nvPr/>
          </p:nvSpPr>
          <p:spPr>
            <a:xfrm rot="10800000">
              <a:off x="4857149" y="4793929"/>
              <a:ext cx="992618" cy="992618"/>
            </a:xfrm>
            <a:prstGeom prst="roundRect">
              <a:avLst/>
            </a:prstGeom>
            <a:gradFill>
              <a:gsLst>
                <a:gs pos="0">
                  <a:srgbClr val="699C01"/>
                </a:gs>
                <a:gs pos="100000">
                  <a:srgbClr val="7DB90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pic>
          <p:nvPicPr>
            <p:cNvPr id="8" name="Picture 7" descr="angies list icon.jp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81060" y="4953741"/>
              <a:ext cx="889425" cy="75803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2313265" y="4835873"/>
            <a:ext cx="992618" cy="992618"/>
            <a:chOff x="6153906" y="4793929"/>
            <a:chExt cx="992618" cy="992618"/>
          </a:xfrm>
        </p:grpSpPr>
        <p:sp>
          <p:nvSpPr>
            <p:cNvPr id="12" name="Rounded Rectangle 11"/>
            <p:cNvSpPr/>
            <p:nvPr/>
          </p:nvSpPr>
          <p:spPr>
            <a:xfrm>
              <a:off x="6153906" y="4793929"/>
              <a:ext cx="992618" cy="992618"/>
            </a:xfrm>
            <a:prstGeom prst="roundRect">
              <a:avLst/>
            </a:prstGeom>
            <a:solidFill>
              <a:srgbClr val="7D8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pic>
          <p:nvPicPr>
            <p:cNvPr id="10" name="Picture 9" descr="merchant circle icon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3768" y="4835873"/>
              <a:ext cx="963878" cy="913147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940207" y="4835873"/>
            <a:ext cx="992618" cy="992618"/>
            <a:chOff x="1490623" y="4836447"/>
            <a:chExt cx="992618" cy="992618"/>
          </a:xfrm>
        </p:grpSpPr>
        <p:sp>
          <p:nvSpPr>
            <p:cNvPr id="13" name="Rounded Rectangle 12"/>
            <p:cNvSpPr/>
            <p:nvPr/>
          </p:nvSpPr>
          <p:spPr>
            <a:xfrm>
              <a:off x="1490623" y="4836447"/>
              <a:ext cx="992618" cy="992618"/>
            </a:xfrm>
            <a:prstGeom prst="roundRect">
              <a:avLst/>
            </a:prstGeom>
            <a:gradFill>
              <a:gsLst>
                <a:gs pos="0">
                  <a:srgbClr val="FFFFFF"/>
                </a:gs>
                <a:gs pos="100000">
                  <a:srgbClr val="B6B6B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pic>
          <p:nvPicPr>
            <p:cNvPr id="9" name="Picture 8" descr="citysearch icon2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5198" y="4890879"/>
              <a:ext cx="875897" cy="875897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247340" y="6421849"/>
            <a:ext cx="8896661" cy="436151"/>
          </a:xfrm>
          <a:prstGeom prst="rect">
            <a:avLst/>
          </a:prstGeom>
          <a:solidFill>
            <a:srgbClr val="598B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00257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1025172"/>
            <a:ext cx="8765381" cy="10509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415573"/>
            <a:ext cx="5087767" cy="6605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Are Your Reviews Visible on Multiple Review Sites?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3429000"/>
            <a:ext cx="4564602" cy="11079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Beware of reputation management companies that only place positive reviews on YOUR website.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70878" y="5325319"/>
            <a:ext cx="5647677" cy="811719"/>
            <a:chOff x="762000" y="5307754"/>
            <a:chExt cx="7412148" cy="1065320"/>
          </a:xfrm>
        </p:grpSpPr>
        <p:pic>
          <p:nvPicPr>
            <p:cNvPr id="17" name="Picture 16" descr="google_plus_wallpaper-29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000" y="5307754"/>
              <a:ext cx="990600" cy="990600"/>
            </a:xfrm>
            <a:prstGeom prst="rect">
              <a:avLst/>
            </a:prstGeom>
          </p:spPr>
        </p:pic>
        <p:pic>
          <p:nvPicPr>
            <p:cNvPr id="18" name="Picture 17" descr="logo-foursquare-icon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7030" y="5307754"/>
              <a:ext cx="1065320" cy="1065320"/>
            </a:xfrm>
            <a:prstGeom prst="rect">
              <a:avLst/>
            </a:prstGeom>
          </p:spPr>
        </p:pic>
        <p:pic>
          <p:nvPicPr>
            <p:cNvPr id="19" name="Picture 18" descr="IconYahooLocal1.gif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83548" y="5346593"/>
              <a:ext cx="990600" cy="990600"/>
            </a:xfrm>
            <a:prstGeom prst="rect">
              <a:avLst/>
            </a:prstGeom>
          </p:spPr>
        </p:pic>
        <p:pic>
          <p:nvPicPr>
            <p:cNvPr id="20" name="Picture 19" descr="bing local icon.jpg"/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67" b="98667" l="0" r="100000">
                          <a14:foregroundMark x1="32000" y1="51333" x2="32000" y2="51333"/>
                          <a14:foregroundMark x1="10000" y1="44667" x2="10000" y2="44667"/>
                          <a14:foregroundMark x1="37333" y1="46000" x2="37333" y2="46000"/>
                          <a14:foregroundMark x1="44667" y1="46667" x2="44667" y2="46667"/>
                          <a14:foregroundMark x1="64000" y1="46000" x2="64000" y2="46000"/>
                          <a14:foregroundMark x1="70000" y1="46000" x2="70000" y2="46000"/>
                          <a14:foregroundMark x1="88000" y1="47333" x2="88000" y2="47333"/>
                          <a14:backgroundMark x1="38000" y1="38000" x2="38000" y2="38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6694" y="5310713"/>
              <a:ext cx="1062361" cy="1062361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>
              <a:off x="3333434" y="5327716"/>
              <a:ext cx="992618" cy="992618"/>
              <a:chOff x="7812673" y="3395709"/>
              <a:chExt cx="992618" cy="992618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7812673" y="3395709"/>
                <a:ext cx="992618" cy="992618"/>
              </a:xfrm>
              <a:prstGeom prst="roundRect">
                <a:avLst/>
              </a:prstGeom>
              <a:solidFill>
                <a:srgbClr val="E6A5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pic>
            <p:nvPicPr>
              <p:cNvPr id="26" name="Picture 25" descr="yp.jpg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64228" y="3446753"/>
                <a:ext cx="887796" cy="887796"/>
              </a:xfrm>
              <a:prstGeom prst="rect">
                <a:avLst/>
              </a:prstGeom>
            </p:spPr>
          </p:pic>
        </p:grpSp>
        <p:grpSp>
          <p:nvGrpSpPr>
            <p:cNvPr id="22" name="Group 21"/>
            <p:cNvGrpSpPr/>
            <p:nvPr/>
          </p:nvGrpSpPr>
          <p:grpSpPr>
            <a:xfrm>
              <a:off x="2046021" y="5307754"/>
              <a:ext cx="1006286" cy="992618"/>
              <a:chOff x="7821551" y="4680797"/>
              <a:chExt cx="1006286" cy="992618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7835219" y="4680797"/>
                <a:ext cx="992618" cy="992618"/>
              </a:xfrm>
              <a:prstGeom prst="roundRect">
                <a:avLst/>
              </a:prstGeom>
              <a:solidFill>
                <a:srgbClr val="B40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pic>
            <p:nvPicPr>
              <p:cNvPr id="24" name="Picture 23" descr="yelpIcon.jpg"/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825"/>
              <a:stretch/>
            </p:blipFill>
            <p:spPr>
              <a:xfrm>
                <a:off x="7821551" y="4895960"/>
                <a:ext cx="990599" cy="561388"/>
              </a:xfrm>
              <a:prstGeom prst="rect">
                <a:avLst/>
              </a:prstGeom>
            </p:spPr>
          </p:pic>
        </p:grp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2358" y="2076138"/>
            <a:ext cx="2403005" cy="399618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6794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6" t="4178" r="4181" b="1356"/>
          <a:stretch/>
        </p:blipFill>
        <p:spPr>
          <a:xfrm>
            <a:off x="257175" y="1035844"/>
            <a:ext cx="8757174" cy="10402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7340" y="6421849"/>
            <a:ext cx="8896661" cy="436151"/>
          </a:xfrm>
          <a:prstGeom prst="rect">
            <a:avLst/>
          </a:prstGeom>
          <a:solidFill>
            <a:srgbClr val="2E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697701"/>
            <a:ext cx="3710066" cy="3784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How many stars do you have?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3419120"/>
            <a:ext cx="3419383" cy="11079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What average star rating is too low for you to consider using a local business?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7411" y="3431219"/>
            <a:ext cx="2538591" cy="189034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16924" y="3264761"/>
            <a:ext cx="9813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58634"/>
                </a:solidFill>
                <a:latin typeface="Candara" panose="020E0502030303020204" pitchFamily="34" charset="0"/>
              </a:rPr>
              <a:t>92% </a:t>
            </a:r>
            <a:endParaRPr lang="en-US" sz="3600" b="1" dirty="0">
              <a:solidFill>
                <a:srgbClr val="F58634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16924" y="3783717"/>
            <a:ext cx="9781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58634"/>
                </a:solidFill>
                <a:latin typeface="Candara" panose="020E0502030303020204" pitchFamily="34" charset="0"/>
              </a:rPr>
              <a:t>72% </a:t>
            </a:r>
            <a:endParaRPr lang="en-US" sz="3600" b="1" dirty="0">
              <a:solidFill>
                <a:srgbClr val="F58634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16924" y="4299241"/>
            <a:ext cx="9525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58634"/>
                </a:solidFill>
                <a:latin typeface="Candara" panose="020E0502030303020204" pitchFamily="34" charset="0"/>
              </a:rPr>
              <a:t>27% </a:t>
            </a:r>
            <a:endParaRPr lang="en-US" sz="3600" b="1" dirty="0">
              <a:solidFill>
                <a:srgbClr val="F58634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516924" y="4794305"/>
            <a:ext cx="8883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58634"/>
                </a:solidFill>
                <a:latin typeface="Candara" panose="020E0502030303020204" pitchFamily="34" charset="0"/>
              </a:rPr>
              <a:t>13% </a:t>
            </a:r>
            <a:endParaRPr lang="en-US" sz="3600" b="1" dirty="0">
              <a:solidFill>
                <a:srgbClr val="F5863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90900" y="6423657"/>
            <a:ext cx="1753100" cy="27699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ndara" panose="020E0502030303020204" pitchFamily="34" charset="0"/>
              </a:rPr>
              <a:t>Source: </a:t>
            </a:r>
            <a:r>
              <a:rPr lang="en-US" sz="1200" i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Bright Local 2014</a:t>
            </a:r>
            <a:endParaRPr lang="en-US" sz="1200" i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15319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339" y="626832"/>
            <a:ext cx="8772373" cy="58038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0" b="44229"/>
          <a:stretch/>
        </p:blipFill>
        <p:spPr>
          <a:xfrm>
            <a:off x="247338" y="1026820"/>
            <a:ext cx="8772373" cy="10505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693118"/>
            <a:ext cx="3710066" cy="3784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High Stakes Game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7340" y="6421849"/>
            <a:ext cx="8896661" cy="436151"/>
          </a:xfrm>
          <a:prstGeom prst="rect">
            <a:avLst/>
          </a:prstGeom>
          <a:solidFill>
            <a:srgbClr val="6D25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0" y="3339018"/>
            <a:ext cx="3113671" cy="11079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en-US" sz="22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72% </a:t>
            </a: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of Buyers influenced by Online Dealership Reviews</a:t>
            </a: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2803125338"/>
              </p:ext>
            </p:extLst>
          </p:nvPr>
        </p:nvGraphicFramePr>
        <p:xfrm>
          <a:off x="3792475" y="2438764"/>
          <a:ext cx="4625941" cy="3075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955240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730750" y="6423658"/>
            <a:ext cx="4413250" cy="448843"/>
          </a:xfrm>
          <a:prstGeom prst="rect">
            <a:avLst/>
          </a:prstGeom>
          <a:solidFill>
            <a:srgbClr val="2E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5" r="426"/>
          <a:stretch/>
        </p:blipFill>
        <p:spPr>
          <a:xfrm>
            <a:off x="247340" y="1030046"/>
            <a:ext cx="8784234" cy="10460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4558" y="1697701"/>
            <a:ext cx="3710066" cy="3784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Moment of Truth</a:t>
            </a:r>
          </a:p>
        </p:txBody>
      </p:sp>
      <p:sp>
        <p:nvSpPr>
          <p:cNvPr id="8" name="Rectangle 7"/>
          <p:cNvSpPr/>
          <p:nvPr/>
        </p:nvSpPr>
        <p:spPr>
          <a:xfrm>
            <a:off x="4730750" y="2076139"/>
            <a:ext cx="4413250" cy="43475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0750" y="2081763"/>
            <a:ext cx="3853300" cy="267671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62319" y="4841750"/>
            <a:ext cx="4056192" cy="11079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72 % of consumers say that positive reviews make them trust a local business more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6226" y="2201662"/>
            <a:ext cx="2994572" cy="4550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7390900" y="6423657"/>
            <a:ext cx="1753100" cy="27699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ndara" panose="020E0502030303020204" pitchFamily="34" charset="0"/>
              </a:rPr>
              <a:t>Source: </a:t>
            </a:r>
            <a:r>
              <a:rPr lang="en-US" sz="1200" i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Bright Local 2014</a:t>
            </a:r>
            <a:endParaRPr lang="en-US" sz="1200" i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3547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" t="9908" r="202" b="34752"/>
          <a:stretch/>
        </p:blipFill>
        <p:spPr>
          <a:xfrm>
            <a:off x="247340" y="1032869"/>
            <a:ext cx="8772373" cy="10475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7340" y="6421849"/>
            <a:ext cx="8896661" cy="436151"/>
          </a:xfrm>
          <a:prstGeom prst="rect">
            <a:avLst/>
          </a:prstGeom>
          <a:solidFill>
            <a:srgbClr val="6D25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0" y="3339018"/>
            <a:ext cx="4600113" cy="14465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Credible service reviews</a:t>
            </a:r>
          </a:p>
          <a:p>
            <a:pPr marL="342900" indent="-34290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Automated “Organic Slow Drip”</a:t>
            </a:r>
          </a:p>
          <a:p>
            <a:pPr marL="342900" indent="-34290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The Google Black Hole</a:t>
            </a:r>
          </a:p>
          <a:p>
            <a:pPr marL="342900" indent="-34290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Be proactive not reactive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0" y="1419868"/>
            <a:ext cx="3710066" cy="6605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Proactive Competitive Advantage</a:t>
            </a:r>
          </a:p>
        </p:txBody>
      </p:sp>
      <p:pic>
        <p:nvPicPr>
          <p:cNvPr id="14" name="Picture 13" descr="proactive-not-reactiv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93207" y="2272684"/>
            <a:ext cx="4253140" cy="390682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90447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"/>
          <a:stretch/>
        </p:blipFill>
        <p:spPr>
          <a:xfrm>
            <a:off x="230819" y="1029753"/>
            <a:ext cx="8782859" cy="10418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697701"/>
            <a:ext cx="3710066" cy="3784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Follow up Program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0" y="3429000"/>
            <a:ext cx="4644502" cy="212365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follow up with an email asking them to leave a review  if they are satisfied or fill out a contact form if they weren’t. This gives you the opportunity to stop a bad review before it’s posted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7340" y="6421849"/>
            <a:ext cx="8896661" cy="436151"/>
          </a:xfrm>
          <a:prstGeom prst="rect">
            <a:avLst/>
          </a:prstGeom>
          <a:solidFill>
            <a:srgbClr val="6D25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4773" y="2071555"/>
            <a:ext cx="3260948" cy="4341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26045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340" y="1022383"/>
            <a:ext cx="8770997" cy="10580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8450" y="3429000"/>
            <a:ext cx="5017363" cy="7694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22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50% </a:t>
            </a: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to </a:t>
            </a:r>
            <a:r>
              <a:rPr lang="en-US" sz="22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70%</a:t>
            </a: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 of your customer and prospect database is comprised of: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0" y="1701996"/>
            <a:ext cx="3710066" cy="3784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Email Challenge</a:t>
            </a:r>
          </a:p>
        </p:txBody>
      </p:sp>
      <p:pic>
        <p:nvPicPr>
          <p:cNvPr id="7" name="Picture 10" descr="gmail-log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450" y="4772845"/>
            <a:ext cx="2067017" cy="1548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yahoo-mail-logo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8052" y="4907049"/>
            <a:ext cx="1474433" cy="11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4606" y="5280677"/>
            <a:ext cx="3391807" cy="53266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47340" y="6421849"/>
            <a:ext cx="8896661" cy="436151"/>
          </a:xfrm>
          <a:prstGeom prst="rect">
            <a:avLst/>
          </a:prstGeom>
          <a:solidFill>
            <a:srgbClr val="8B8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92584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340" y="1041745"/>
            <a:ext cx="8770997" cy="10388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2000" y="1701996"/>
            <a:ext cx="3710066" cy="3784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Step Up to the Plate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7340" y="6421849"/>
            <a:ext cx="8896661" cy="436151"/>
          </a:xfrm>
          <a:prstGeom prst="rect">
            <a:avLst/>
          </a:prstGeom>
          <a:solidFill>
            <a:srgbClr val="85B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62000" y="3429000"/>
            <a:ext cx="3555037" cy="280076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Use interactive HTML email to contact your customers and ask them for a review.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Link them to 3rd party review sites.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Give them an opportunity to complain to you 1st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507838" y="2080433"/>
            <a:ext cx="4510500" cy="1494742"/>
          </a:xfrm>
          <a:prstGeom prst="rect">
            <a:avLst/>
          </a:prstGeom>
          <a:solidFill>
            <a:srgbClr val="85B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07837" y="3429000"/>
            <a:ext cx="4510500" cy="2992849"/>
          </a:xfrm>
          <a:prstGeom prst="rect">
            <a:avLst/>
          </a:prstGeom>
          <a:noFill/>
        </p:spPr>
      </p:pic>
      <p:sp>
        <p:nvSpPr>
          <p:cNvPr id="42" name="TextBox 41"/>
          <p:cNvSpPr txBox="1"/>
          <p:nvPr/>
        </p:nvSpPr>
        <p:spPr>
          <a:xfrm>
            <a:off x="4730750" y="3050563"/>
            <a:ext cx="3710066" cy="35804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600" dirty="0" smtClean="0">
                <a:solidFill>
                  <a:schemeClr val="bg1"/>
                </a:solidFill>
                <a:latin typeface="Candara" panose="020E0502030303020204" pitchFamily="34" charset="0"/>
              </a:rPr>
              <a:t>Ask Your Customers If They Are Happy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423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1025172"/>
            <a:ext cx="8765381" cy="10509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9564" y="2936451"/>
            <a:ext cx="2565647" cy="257595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TextBox 7"/>
          <p:cNvSpPr txBox="1"/>
          <p:nvPr/>
        </p:nvSpPr>
        <p:spPr>
          <a:xfrm>
            <a:off x="778450" y="3429000"/>
            <a:ext cx="3952300" cy="212365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22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66% </a:t>
            </a: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of consumers are reading marketing messages on a mobile device.  This number rises to </a:t>
            </a:r>
            <a:r>
              <a:rPr lang="en-US" sz="22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67% </a:t>
            </a: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for Millennials.</a:t>
            </a:r>
          </a:p>
          <a:p>
            <a:pPr>
              <a:buClr>
                <a:schemeClr val="accent6"/>
              </a:buClr>
            </a:pPr>
            <a:endParaRPr lang="en-US" sz="2200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>
              <a:buClr>
                <a:schemeClr val="accent6"/>
              </a:buClr>
            </a:pPr>
            <a:endParaRPr lang="en-US" sz="2200" dirty="0" smtClean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1999" y="1701996"/>
            <a:ext cx="4857565" cy="3784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Mobile Responsive</a:t>
            </a: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243384026"/>
              </p:ext>
            </p:extLst>
          </p:nvPr>
        </p:nvGraphicFramePr>
        <p:xfrm>
          <a:off x="4589416" y="2686693"/>
          <a:ext cx="4625941" cy="3075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Rectangle 12"/>
          <p:cNvSpPr/>
          <p:nvPr/>
        </p:nvSpPr>
        <p:spPr>
          <a:xfrm>
            <a:off x="247340" y="6421849"/>
            <a:ext cx="8896661" cy="436151"/>
          </a:xfrm>
          <a:prstGeom prst="rect">
            <a:avLst/>
          </a:prstGeom>
          <a:solidFill>
            <a:srgbClr val="607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12804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6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481" y="1017085"/>
            <a:ext cx="8756354" cy="58409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78134" y="4520954"/>
            <a:ext cx="2780191" cy="11079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This is an example of an email that is NOT mobile-responsive.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89106" y="1705858"/>
            <a:ext cx="2558249" cy="93871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2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Importance of Mobile-Enabled Emails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93624">
            <a:off x="1836819" y="1976063"/>
            <a:ext cx="2348725" cy="4127764"/>
          </a:xfrm>
          <a:prstGeom prst="rect">
            <a:avLst/>
          </a:prstGeom>
          <a:effectLst>
            <a:glow rad="228600">
              <a:srgbClr val="CDD2C4">
                <a:alpha val="39000"/>
              </a:srgb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3238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" t="313" r="3975"/>
          <a:stretch/>
        </p:blipFill>
        <p:spPr>
          <a:xfrm>
            <a:off x="257450" y="1029810"/>
            <a:ext cx="8753385" cy="58352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89106" y="4447792"/>
            <a:ext cx="2780191" cy="14465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22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78% </a:t>
            </a: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of consumers delete an email that does not adapt to their mobile device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89106" y="1705858"/>
            <a:ext cx="2558249" cy="3784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2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Mobile-Enabled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00656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517" t="5831" r="7907" b="22368"/>
          <a:stretch/>
        </p:blipFill>
        <p:spPr>
          <a:xfrm>
            <a:off x="4731798" y="2076138"/>
            <a:ext cx="4412202" cy="47951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1025172"/>
            <a:ext cx="8765381" cy="10509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411006"/>
            <a:ext cx="2833456" cy="6605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200" b="1" dirty="0">
                <a:solidFill>
                  <a:schemeClr val="bg1"/>
                </a:solidFill>
                <a:latin typeface="Candara" panose="020E0502030303020204" pitchFamily="34" charset="0"/>
              </a:rPr>
              <a:t>The Mobile Shopper</a:t>
            </a:r>
            <a:r>
              <a:rPr lang="en-US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:</a:t>
            </a:r>
          </a:p>
          <a:p>
            <a:pPr>
              <a:lnSpc>
                <a:spcPts val="2200"/>
              </a:lnSpc>
            </a:pPr>
            <a:r>
              <a:rPr lang="en-US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sz="2200" b="1" dirty="0">
                <a:solidFill>
                  <a:schemeClr val="bg1"/>
                </a:solidFill>
                <a:latin typeface="Candara" panose="020E0502030303020204" pitchFamily="34" charset="0"/>
              </a:rPr>
              <a:t>Reviews Matter</a:t>
            </a:r>
            <a:endParaRPr lang="en-US" sz="2200" b="1" dirty="0" smtClean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3419120"/>
            <a:ext cx="3968750" cy="246221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2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51% </a:t>
            </a: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of shoppers use their mobile device to look up price, payments and offers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2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29% </a:t>
            </a: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researched inventory on mobile device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2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17% </a:t>
            </a: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wanted to see reviews on mobile device</a:t>
            </a:r>
          </a:p>
        </p:txBody>
      </p:sp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1380027155"/>
              </p:ext>
            </p:extLst>
          </p:nvPr>
        </p:nvGraphicFramePr>
        <p:xfrm>
          <a:off x="4384624" y="3127104"/>
          <a:ext cx="4927782" cy="3303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4" name="Rectangle 23"/>
          <p:cNvSpPr/>
          <p:nvPr/>
        </p:nvSpPr>
        <p:spPr>
          <a:xfrm>
            <a:off x="7137862" y="4368482"/>
            <a:ext cx="8883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5B9BD5"/>
                </a:solidFill>
                <a:latin typeface="Candara" panose="020E0502030303020204" pitchFamily="34" charset="0"/>
              </a:rPr>
              <a:t>51% </a:t>
            </a:r>
            <a:endParaRPr lang="en-US" sz="3600" b="1" dirty="0">
              <a:solidFill>
                <a:srgbClr val="5B9BD5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90175" y="4853939"/>
            <a:ext cx="9813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ED7D31"/>
                </a:solidFill>
                <a:latin typeface="Candara" panose="020E0502030303020204" pitchFamily="34" charset="0"/>
              </a:rPr>
              <a:t>29% </a:t>
            </a:r>
            <a:endParaRPr lang="en-US" sz="3600" b="1" dirty="0">
              <a:solidFill>
                <a:srgbClr val="ED7D3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85483" y="3722151"/>
            <a:ext cx="8851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A5A5A5"/>
                </a:solidFill>
                <a:latin typeface="Candara" panose="020E0502030303020204" pitchFamily="34" charset="0"/>
              </a:rPr>
              <a:t>17% </a:t>
            </a:r>
            <a:endParaRPr lang="en-US" sz="3600" b="1" dirty="0">
              <a:solidFill>
                <a:srgbClr val="A5A5A5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49509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340" y="1022383"/>
            <a:ext cx="8770997" cy="10580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2000" y="1701996"/>
            <a:ext cx="4136090" cy="3784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Address the Negative…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7340" y="6421849"/>
            <a:ext cx="8896661" cy="436151"/>
          </a:xfrm>
          <a:prstGeom prst="rect">
            <a:avLst/>
          </a:prstGeom>
          <a:solidFill>
            <a:srgbClr val="859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4730750" y="3050563"/>
            <a:ext cx="3710066" cy="35804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600" dirty="0" smtClean="0">
                <a:solidFill>
                  <a:schemeClr val="bg1"/>
                </a:solidFill>
                <a:latin typeface="Candara" panose="020E0502030303020204" pitchFamily="34" charset="0"/>
              </a:rPr>
              <a:t>Ask Your Customers If They Are Happy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8450" y="3429000"/>
            <a:ext cx="3420688" cy="1785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A negative review will pop up in </a:t>
            </a:r>
            <a:r>
              <a:rPr lang="en-US" sz="22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35%</a:t>
            </a: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 of the searches for your dealership</a:t>
            </a:r>
          </a:p>
          <a:p>
            <a:pPr>
              <a:buClr>
                <a:schemeClr val="accent6"/>
              </a:buClr>
            </a:pPr>
            <a:endParaRPr lang="en-US" sz="2200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>
              <a:buClr>
                <a:schemeClr val="accent6"/>
              </a:buClr>
            </a:pPr>
            <a:endParaRPr lang="en-US" sz="2200" dirty="0" smtClean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30750" y="2893828"/>
            <a:ext cx="3619500" cy="2714625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68514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2000" y="3429000"/>
            <a:ext cx="3555037" cy="212365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Interactive HTML 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Mobile-enabled email 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Offer links to 3rd party review sites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Ask for the review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 See if they’re happy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340" y="1034186"/>
            <a:ext cx="8763494" cy="10279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0" y="1423761"/>
            <a:ext cx="4413681" cy="65659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200" b="1" dirty="0" smtClean="0">
                <a:solidFill>
                  <a:srgbClr val="3D4247"/>
                </a:solidFill>
                <a:latin typeface="Candara" panose="020E0502030303020204" pitchFamily="34" charset="0"/>
              </a:rPr>
              <a:t>Both Service and Sales customers should be contacted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894" y="2062145"/>
            <a:ext cx="3998940" cy="4795855"/>
          </a:xfrm>
          <a:prstGeom prst="rect">
            <a:avLst/>
          </a:prstGeom>
          <a:effectLst>
            <a:outerShdw blurRad="101600" dist="381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41449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1025172"/>
            <a:ext cx="8765381" cy="10509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697701"/>
            <a:ext cx="3710066" cy="3784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Why is </a:t>
            </a:r>
            <a:r>
              <a:rPr lang="en-US" sz="22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Yelp</a:t>
            </a:r>
            <a:r>
              <a:rPr lang="en-US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 Important?</a:t>
            </a:r>
          </a:p>
        </p:txBody>
      </p:sp>
      <p:sp>
        <p:nvSpPr>
          <p:cNvPr id="5" name="Rounded Rectangle 4"/>
          <p:cNvSpPr/>
          <p:nvPr/>
        </p:nvSpPr>
        <p:spPr>
          <a:xfrm rot="10800000">
            <a:off x="3038669" y="3027284"/>
            <a:ext cx="2840854" cy="2885243"/>
          </a:xfrm>
          <a:prstGeom prst="roundRect">
            <a:avLst/>
          </a:prstGeom>
          <a:gradFill>
            <a:gsLst>
              <a:gs pos="0">
                <a:srgbClr val="B4282E"/>
              </a:gs>
              <a:gs pos="100000">
                <a:srgbClr val="B4282E"/>
              </a:gs>
            </a:gsLst>
            <a:lin ang="5400000" scaled="1"/>
          </a:gra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2" t="34264" r="23948" b="38875"/>
          <a:stretch/>
        </p:blipFill>
        <p:spPr>
          <a:xfrm>
            <a:off x="3038668" y="3684234"/>
            <a:ext cx="2749573" cy="140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67417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340" y="1022383"/>
            <a:ext cx="8770997" cy="10580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0226" y="1419868"/>
            <a:ext cx="3710066" cy="6605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Video Message from Dealership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7340" y="6421849"/>
            <a:ext cx="8896661" cy="436151"/>
          </a:xfrm>
          <a:prstGeom prst="rect">
            <a:avLst/>
          </a:prstGeom>
          <a:solidFill>
            <a:srgbClr val="76A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2492690" y="2584264"/>
            <a:ext cx="191203" cy="3332426"/>
            <a:chOff x="1753299" y="2162702"/>
            <a:chExt cx="234892" cy="4093859"/>
          </a:xfrm>
          <a:solidFill>
            <a:srgbClr val="FFFFFF"/>
          </a:solidFill>
        </p:grpSpPr>
        <p:sp>
          <p:nvSpPr>
            <p:cNvPr id="17" name="Rectangle 16"/>
            <p:cNvSpPr/>
            <p:nvPr/>
          </p:nvSpPr>
          <p:spPr>
            <a:xfrm>
              <a:off x="1753299" y="2162702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753299" y="2590542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753299" y="3018382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753299" y="3446222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753299" y="3874062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753299" y="4301902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753299" y="4729742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753299" y="515758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753299" y="558543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753299" y="6013280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618423" y="2584265"/>
            <a:ext cx="191203" cy="3332426"/>
            <a:chOff x="1756943" y="2162171"/>
            <a:chExt cx="234892" cy="4093859"/>
          </a:xfrm>
          <a:solidFill>
            <a:srgbClr val="FFFFFF"/>
          </a:solidFill>
        </p:grpSpPr>
        <p:sp>
          <p:nvSpPr>
            <p:cNvPr id="29" name="Rectangle 28"/>
            <p:cNvSpPr/>
            <p:nvPr/>
          </p:nvSpPr>
          <p:spPr>
            <a:xfrm>
              <a:off x="1756943" y="216217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756943" y="2590012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756943" y="301785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756943" y="344569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756943" y="387353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756943" y="430137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756943" y="472921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756943" y="515705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756943" y="5584900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756943" y="6012749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3636" t="37879" r="34546" b="29192"/>
          <a:stretch/>
        </p:blipFill>
        <p:spPr>
          <a:xfrm>
            <a:off x="1714505" y="2548942"/>
            <a:ext cx="5818909" cy="338743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255694" y="4001138"/>
            <a:ext cx="732503" cy="507068"/>
          </a:xfrm>
          <a:prstGeom prst="roundRect">
            <a:avLst>
              <a:gd name="adj" fmla="val 28042"/>
            </a:avLst>
          </a:prstGeom>
          <a:solidFill>
            <a:schemeClr val="bg1">
              <a:alpha val="69000"/>
            </a:schemeClr>
          </a:solidFill>
          <a:ln>
            <a:noFill/>
          </a:ln>
          <a:effectLst>
            <a:outerShdw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50800" dist="50800" dir="5400000" algn="ctr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44407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340" y="1022383"/>
            <a:ext cx="8770997" cy="10580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2000" y="1391498"/>
            <a:ext cx="4136090" cy="65659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In all your emails, provide a way to get feedback Privately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7340" y="6421849"/>
            <a:ext cx="8896661" cy="436151"/>
          </a:xfrm>
          <a:prstGeom prst="rect">
            <a:avLst/>
          </a:prstGeom>
          <a:solidFill>
            <a:srgbClr val="85B0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78450" y="3429000"/>
            <a:ext cx="3952300" cy="11079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2200" dirty="0">
                <a:solidFill>
                  <a:schemeClr val="tx1"/>
                </a:solidFill>
                <a:latin typeface="Candara" panose="020E0502030303020204" pitchFamily="34" charset="0"/>
              </a:rPr>
              <a:t>The Power of the Not Satisfied Button</a:t>
            </a:r>
          </a:p>
          <a:p>
            <a:pPr>
              <a:buClr>
                <a:schemeClr val="accent6"/>
              </a:buClr>
            </a:pPr>
            <a:endParaRPr lang="en-US" sz="2200" dirty="0" smtClean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541" y="2085278"/>
            <a:ext cx="4404373" cy="205045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748" y="4051946"/>
            <a:ext cx="2560682" cy="86628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481433" y="4570738"/>
            <a:ext cx="3003357" cy="1099119"/>
          </a:xfrm>
          <a:prstGeom prst="ellipse">
            <a:avLst/>
          </a:prstGeom>
          <a:solidFill>
            <a:schemeClr val="bg1"/>
          </a:solidFill>
          <a:ln w="28575">
            <a:solidFill>
              <a:srgbClr val="A7DD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BFCFD"/>
              </a:clrFrom>
              <a:clrTo>
                <a:srgbClr val="FB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" t="6639" r="1005" b="12677"/>
          <a:stretch/>
        </p:blipFill>
        <p:spPr>
          <a:xfrm>
            <a:off x="5788241" y="4802820"/>
            <a:ext cx="2423604" cy="62143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390900" y="6423657"/>
            <a:ext cx="1753100" cy="27699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ndara" panose="020E0502030303020204" pitchFamily="34" charset="0"/>
              </a:rPr>
              <a:t>Source: </a:t>
            </a:r>
            <a:r>
              <a:rPr lang="en-US" sz="1200" i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Bright Local 2014</a:t>
            </a:r>
            <a:endParaRPr lang="en-US" sz="1200" i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01892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340" y="1022383"/>
            <a:ext cx="8770997" cy="10580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2000" y="1701996"/>
            <a:ext cx="4136090" cy="3784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Address the Negative…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7340" y="6421849"/>
            <a:ext cx="8896661" cy="436151"/>
          </a:xfrm>
          <a:prstGeom prst="rect">
            <a:avLst/>
          </a:prstGeom>
          <a:solidFill>
            <a:srgbClr val="859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4730750" y="3050563"/>
            <a:ext cx="3710066" cy="35804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600" dirty="0" smtClean="0">
                <a:solidFill>
                  <a:schemeClr val="bg1"/>
                </a:solidFill>
                <a:latin typeface="Candara" panose="020E0502030303020204" pitchFamily="34" charset="0"/>
              </a:rPr>
              <a:t>Ask Your Customers If They Are Happy</a:t>
            </a:r>
          </a:p>
        </p:txBody>
      </p:sp>
      <p:pic>
        <p:nvPicPr>
          <p:cNvPr id="16" name="Picture 2" descr="http://api.ning.com/files/cJXr*vjqbbxXgG9JG-UXIoBKxJlkILtCsYUuBHzgeVs2iQ5NAIhu9-Z9ZNAHwLyAJDE8SdrreEfxIVJToXn4y4acI6d*FLKP/yelpclift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2375" y="2780270"/>
            <a:ext cx="8640925" cy="338149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55691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30596" y="3408610"/>
            <a:ext cx="8529199" cy="2053076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340" y="1022383"/>
            <a:ext cx="8770997" cy="10580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2505" y="2413468"/>
            <a:ext cx="7680665" cy="65659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600" b="1" dirty="0" smtClean="0">
                <a:solidFill>
                  <a:srgbClr val="3D4247"/>
                </a:solidFill>
                <a:latin typeface="Candara" panose="020E0502030303020204" pitchFamily="34" charset="0"/>
              </a:rPr>
              <a:t> ACTUAL Not Satisfied complaint that was submitted about one of our clients</a:t>
            </a:r>
          </a:p>
          <a:p>
            <a:pPr>
              <a:lnSpc>
                <a:spcPts val="2200"/>
              </a:lnSpc>
            </a:pPr>
            <a:r>
              <a:rPr lang="en-US" sz="1600" b="1" dirty="0" smtClean="0">
                <a:solidFill>
                  <a:srgbClr val="3D4247"/>
                </a:solidFill>
                <a:latin typeface="Candara" panose="020E0502030303020204" pitchFamily="34" charset="0"/>
              </a:rPr>
              <a:t>Which was NOT published online: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7340" y="6421849"/>
            <a:ext cx="8896661" cy="436151"/>
          </a:xfrm>
          <a:prstGeom prst="rect">
            <a:avLst/>
          </a:prstGeom>
          <a:solidFill>
            <a:srgbClr val="859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4730750" y="3050563"/>
            <a:ext cx="3710066" cy="35804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600" dirty="0" smtClean="0">
                <a:solidFill>
                  <a:schemeClr val="bg1"/>
                </a:solidFill>
                <a:latin typeface="Candara" panose="020E0502030303020204" pitchFamily="34" charset="0"/>
              </a:rPr>
              <a:t>Ask Your Customers If They Are Happy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91449" y="1154071"/>
            <a:ext cx="2356222" cy="794674"/>
            <a:chOff x="841336" y="2861661"/>
            <a:chExt cx="4467511" cy="177196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1336" y="2861661"/>
              <a:ext cx="2538591" cy="42108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1336" y="3429000"/>
              <a:ext cx="4467511" cy="74104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86701" y="4380144"/>
              <a:ext cx="1528154" cy="253482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606829" y="3650318"/>
            <a:ext cx="8247841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24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“Ur the biggest @#*!% scumbag on the face of the planet I hope u die and everyone that works for u also.  Please use a hand grenade in the middle of ur dealership and make sure everyone that u kno and works for u is standing there”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07876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725" y="2080433"/>
            <a:ext cx="4505047" cy="421383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47340" y="6421849"/>
            <a:ext cx="8896661" cy="436151"/>
          </a:xfrm>
          <a:prstGeom prst="rect">
            <a:avLst/>
          </a:prstGeom>
          <a:solidFill>
            <a:srgbClr val="859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4730750" y="3050563"/>
            <a:ext cx="3710066" cy="35804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600" dirty="0" smtClean="0">
                <a:solidFill>
                  <a:schemeClr val="bg1"/>
                </a:solidFill>
                <a:latin typeface="Candara" panose="020E0502030303020204" pitchFamily="34" charset="0"/>
              </a:rPr>
              <a:t>Ask Your Customers If They Are Happy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59132" y="3353799"/>
            <a:ext cx="1541016" cy="544569"/>
          </a:xfrm>
          <a:prstGeom prst="rect">
            <a:avLst/>
          </a:prstGeom>
          <a:solidFill>
            <a:srgbClr val="FEB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cap="all" dirty="0" smtClean="0">
                <a:solidFill>
                  <a:schemeClr val="tx1"/>
                </a:solidFill>
              </a:rPr>
              <a:t>Dealership</a:t>
            </a:r>
            <a:endParaRPr lang="en-US" sz="2000" b="1" cap="all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13157" y="3586098"/>
            <a:ext cx="3256949" cy="246221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Only </a:t>
            </a:r>
            <a:r>
              <a:rPr lang="en-US" sz="22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4%</a:t>
            </a: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 of unhappy consumers will complain to you</a:t>
            </a:r>
          </a:p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22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90%</a:t>
            </a: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 of customers will come back to your dealership if you address their concern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47340" y="1031972"/>
            <a:ext cx="8772374" cy="1048461"/>
          </a:xfrm>
          <a:prstGeom prst="rect">
            <a:avLst/>
          </a:prstGeom>
          <a:solidFill>
            <a:srgbClr val="859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62000" y="1701996"/>
            <a:ext cx="2194264" cy="3784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Fix the Problem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1142" y="3172524"/>
            <a:ext cx="2281213" cy="362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69656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340" y="1034186"/>
            <a:ext cx="8763494" cy="102795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47340" y="6421849"/>
            <a:ext cx="8896661" cy="436151"/>
          </a:xfrm>
          <a:prstGeom prst="rect">
            <a:avLst/>
          </a:prstGeom>
          <a:solidFill>
            <a:srgbClr val="859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4730750" y="3050563"/>
            <a:ext cx="3710066" cy="35804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600" dirty="0" smtClean="0">
                <a:solidFill>
                  <a:schemeClr val="bg1"/>
                </a:solidFill>
                <a:latin typeface="Candara" panose="020E0502030303020204" pitchFamily="34" charset="0"/>
              </a:rPr>
              <a:t>Ask Your Customers If They Are Happy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1999" y="3429000"/>
            <a:ext cx="4665421" cy="31393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Proactively monitor your online reputation, communicating and listening to your customers and acting immediately when a negative review or complaint is initiated.</a:t>
            </a:r>
          </a:p>
          <a:p>
            <a:pPr>
              <a:buClr>
                <a:schemeClr val="accent2"/>
              </a:buClr>
            </a:pPr>
            <a:endParaRPr lang="en-US" sz="2200" dirty="0" smtClean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>
              <a:buClr>
                <a:schemeClr val="accent2"/>
              </a:buClr>
            </a:pPr>
            <a:r>
              <a:rPr lang="en-US" sz="2200" b="1" dirty="0" smtClean="0">
                <a:solidFill>
                  <a:srgbClr val="758CC3"/>
                </a:solidFill>
                <a:latin typeface="Candara" panose="020E0502030303020204" pitchFamily="34" charset="0"/>
              </a:rPr>
              <a:t>Build Your … </a:t>
            </a:r>
          </a:p>
          <a:p>
            <a:pPr>
              <a:buClr>
                <a:schemeClr val="accent2"/>
              </a:buClr>
            </a:pPr>
            <a:r>
              <a:rPr lang="en-US" sz="2200" b="1" dirty="0" smtClean="0">
                <a:solidFill>
                  <a:srgbClr val="758CC3"/>
                </a:solidFill>
                <a:latin typeface="Candara" panose="020E0502030303020204" pitchFamily="34" charset="0"/>
              </a:rPr>
              <a:t>Reputation, Sales &amp; SEO</a:t>
            </a:r>
          </a:p>
          <a:p>
            <a:pPr>
              <a:buClr>
                <a:schemeClr val="accent2"/>
              </a:buClr>
            </a:pPr>
            <a:endParaRPr lang="en-US" sz="2200" dirty="0" smtClean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1999" y="1701996"/>
            <a:ext cx="3366117" cy="3784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2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Monitor, Listen and Act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7420" y="3172524"/>
            <a:ext cx="2281213" cy="3625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208" y="3668486"/>
            <a:ext cx="2533150" cy="250148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77990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"/>
          <a:stretch/>
        </p:blipFill>
        <p:spPr>
          <a:xfrm>
            <a:off x="247340" y="1029753"/>
            <a:ext cx="8839759" cy="104180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7340" y="6421849"/>
            <a:ext cx="8896661" cy="436151"/>
          </a:xfrm>
          <a:prstGeom prst="rect">
            <a:avLst/>
          </a:prstGeom>
          <a:solidFill>
            <a:srgbClr val="6D25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  <p:pic>
        <p:nvPicPr>
          <p:cNvPr id="9" name="Picture 2" descr="https://encrypted-tbn0.gstatic.com/images?q=tbn:ANd9GcSt4aIN6Ot1sN2oLZmq0drL3yhTjfoHkKL3npDDZERdJlRG71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40" y="2071555"/>
            <a:ext cx="8896660" cy="4350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989046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1029" y="1433951"/>
            <a:ext cx="618851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 Black" panose="020B0A04020102020204" pitchFamily="34" charset="0"/>
              </a:rPr>
              <a:t>Peter “the Webdoc” Martin</a:t>
            </a:r>
          </a:p>
          <a:p>
            <a:pPr algn="ctr"/>
            <a:r>
              <a:rPr lang="en-US" sz="2800" b="1" dirty="0" smtClean="0">
                <a:latin typeface="Arial Black" panose="020B0A04020102020204" pitchFamily="34" charset="0"/>
              </a:rPr>
              <a:t>410.296.2343 office</a:t>
            </a:r>
          </a:p>
          <a:p>
            <a:pPr algn="ctr"/>
            <a:r>
              <a:rPr lang="en-US" sz="2800" b="1" dirty="0" smtClean="0">
                <a:latin typeface="Arial Black" panose="020B0A04020102020204" pitchFamily="34" charset="0"/>
              </a:rPr>
              <a:t>941.756.1932 </a:t>
            </a:r>
            <a:r>
              <a:rPr lang="en-US" sz="2800" b="1" dirty="0">
                <a:latin typeface="Arial Black" panose="020B0A04020102020204" pitchFamily="34" charset="0"/>
              </a:rPr>
              <a:t>office</a:t>
            </a:r>
          </a:p>
          <a:p>
            <a:pPr algn="ctr"/>
            <a:r>
              <a:rPr lang="en-US" sz="2800" b="1" dirty="0">
                <a:latin typeface="Arial Black" panose="020B0A04020102020204" pitchFamily="34" charset="0"/>
              </a:rPr>
              <a:t>954.205.7716 cell</a:t>
            </a:r>
          </a:p>
          <a:p>
            <a:pPr algn="ctr"/>
            <a:r>
              <a:rPr lang="en-US" sz="2800" b="1" dirty="0">
                <a:latin typeface="Arial Black" panose="020B0A04020102020204" pitchFamily="34" charset="0"/>
              </a:rPr>
              <a:t>peter@cactusskydigital.com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57306" y="3955182"/>
            <a:ext cx="6270371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www.dealerinfluence.com</a:t>
            </a:r>
            <a:endParaRPr lang="en-US" sz="2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www.thewebdoc.tv</a:t>
            </a:r>
            <a:endParaRPr lang="en-US" sz="2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www.automotivedigitaltraining.com</a:t>
            </a:r>
            <a:endParaRPr lang="en-US" sz="2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www.cactusskydigital.com</a:t>
            </a:r>
            <a:endParaRPr lang="en-US" sz="2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202540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1025172"/>
            <a:ext cx="8765381" cy="10509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697701"/>
            <a:ext cx="3710066" cy="3784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2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Yelp</a:t>
            </a:r>
            <a:r>
              <a:rPr lang="en-US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 Is Connected to Siri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30477" y="3443657"/>
            <a:ext cx="3241589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en-US" sz="32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Half of all Smart Phone Owners have a iPhone.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6804" y="2076138"/>
            <a:ext cx="3977195" cy="47712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5557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47340" y="6421849"/>
            <a:ext cx="8896661" cy="436151"/>
          </a:xfrm>
          <a:prstGeom prst="rect">
            <a:avLst/>
          </a:prstGeom>
          <a:solidFill>
            <a:srgbClr val="76A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2492690" y="2584264"/>
            <a:ext cx="191203" cy="3332426"/>
            <a:chOff x="1753299" y="2162702"/>
            <a:chExt cx="234892" cy="4093859"/>
          </a:xfrm>
          <a:solidFill>
            <a:srgbClr val="FFFFFF"/>
          </a:solidFill>
        </p:grpSpPr>
        <p:sp>
          <p:nvSpPr>
            <p:cNvPr id="17" name="Rectangle 16"/>
            <p:cNvSpPr/>
            <p:nvPr/>
          </p:nvSpPr>
          <p:spPr>
            <a:xfrm>
              <a:off x="1753299" y="2162702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753299" y="2590542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753299" y="3018382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753299" y="3446222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753299" y="3874062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753299" y="4301902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753299" y="4729742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753299" y="515758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753299" y="558543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753299" y="6013280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618423" y="2584265"/>
            <a:ext cx="191203" cy="3332426"/>
            <a:chOff x="1756943" y="2162171"/>
            <a:chExt cx="234892" cy="4093859"/>
          </a:xfrm>
          <a:solidFill>
            <a:srgbClr val="FFFFFF"/>
          </a:solidFill>
        </p:grpSpPr>
        <p:sp>
          <p:nvSpPr>
            <p:cNvPr id="29" name="Rectangle 28"/>
            <p:cNvSpPr/>
            <p:nvPr/>
          </p:nvSpPr>
          <p:spPr>
            <a:xfrm>
              <a:off x="1756943" y="216217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756943" y="2590012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756943" y="301785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756943" y="344569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756943" y="387353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756943" y="430137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756943" y="472921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756943" y="515705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756943" y="5584900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756943" y="6012749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4255694" y="4001138"/>
            <a:ext cx="732503" cy="507068"/>
          </a:xfrm>
          <a:prstGeom prst="roundRect">
            <a:avLst>
              <a:gd name="adj" fmla="val 28042"/>
            </a:avLst>
          </a:prstGeom>
          <a:solidFill>
            <a:schemeClr val="bg1">
              <a:alpha val="69000"/>
            </a:schemeClr>
          </a:solidFill>
          <a:ln>
            <a:noFill/>
          </a:ln>
          <a:effectLst>
            <a:outerShdw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50800" dist="50800" dir="5400000" algn="ctr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  <p:pic>
        <p:nvPicPr>
          <p:cNvPr id="39" name="Picture 38"/>
          <p:cNvPicPr/>
          <p:nvPr/>
        </p:nvPicPr>
        <p:blipFill rotWithShape="1">
          <a:blip r:embed="rId3"/>
          <a:srcRect l="17692" t="10484" r="19872" b="8376"/>
          <a:stretch/>
        </p:blipFill>
        <p:spPr bwMode="auto">
          <a:xfrm>
            <a:off x="247341" y="1013255"/>
            <a:ext cx="8810162" cy="54085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98605" y="522886"/>
            <a:ext cx="2565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Not Claimed Yelp Page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914285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340" y="1022383"/>
            <a:ext cx="8770997" cy="10580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0226" y="1419868"/>
            <a:ext cx="3710066" cy="3784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Actual customer Yelp Review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7340" y="6421849"/>
            <a:ext cx="8896661" cy="436151"/>
          </a:xfrm>
          <a:prstGeom prst="rect">
            <a:avLst/>
          </a:prstGeom>
          <a:solidFill>
            <a:srgbClr val="76A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2492690" y="2584264"/>
            <a:ext cx="191203" cy="3332426"/>
            <a:chOff x="1753299" y="2162702"/>
            <a:chExt cx="234892" cy="4093859"/>
          </a:xfrm>
          <a:solidFill>
            <a:srgbClr val="FFFFFF"/>
          </a:solidFill>
        </p:grpSpPr>
        <p:sp>
          <p:nvSpPr>
            <p:cNvPr id="17" name="Rectangle 16"/>
            <p:cNvSpPr/>
            <p:nvPr/>
          </p:nvSpPr>
          <p:spPr>
            <a:xfrm>
              <a:off x="1753299" y="2162702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753299" y="2590542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753299" y="3018382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753299" y="3446222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753299" y="3874062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753299" y="4301902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753299" y="4729742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753299" y="515758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753299" y="558543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753299" y="6013280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618423" y="2584265"/>
            <a:ext cx="191203" cy="3332426"/>
            <a:chOff x="1756943" y="2162171"/>
            <a:chExt cx="234892" cy="4093859"/>
          </a:xfrm>
          <a:solidFill>
            <a:srgbClr val="FFFFFF"/>
          </a:solidFill>
        </p:grpSpPr>
        <p:sp>
          <p:nvSpPr>
            <p:cNvPr id="29" name="Rectangle 28"/>
            <p:cNvSpPr/>
            <p:nvPr/>
          </p:nvSpPr>
          <p:spPr>
            <a:xfrm>
              <a:off x="1756943" y="216217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756943" y="2590012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756943" y="301785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756943" y="344569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756943" y="387353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756943" y="430137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756943" y="472921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756943" y="5157051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756943" y="5584900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756943" y="6012749"/>
              <a:ext cx="234892" cy="243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4255694" y="4001138"/>
            <a:ext cx="732503" cy="507068"/>
          </a:xfrm>
          <a:prstGeom prst="roundRect">
            <a:avLst>
              <a:gd name="adj" fmla="val 28042"/>
            </a:avLst>
          </a:prstGeom>
          <a:solidFill>
            <a:schemeClr val="bg1">
              <a:alpha val="69000"/>
            </a:schemeClr>
          </a:solidFill>
          <a:ln>
            <a:noFill/>
          </a:ln>
          <a:effectLst>
            <a:outerShdw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50800" dist="50800" dir="5400000" algn="ctr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0" y="2690336"/>
            <a:ext cx="4572000" cy="29546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u="sng" dirty="0">
                <a:hlinkClick r:id="rId4"/>
              </a:rPr>
              <a:t>Yelp Review </a:t>
            </a:r>
            <a:r>
              <a:rPr lang="en-US" sz="2800" dirty="0"/>
              <a:t>by Angela D. </a:t>
            </a:r>
          </a:p>
          <a:p>
            <a:r>
              <a:rPr lang="en-US" sz="2800" dirty="0"/>
              <a:t>the service department seems to have taken a turn for the worse. </a:t>
            </a:r>
            <a:r>
              <a:rPr lang="en-US" sz="2800" dirty="0" smtClean="0"/>
              <a:t>I've </a:t>
            </a:r>
            <a:r>
              <a:rPr lang="en-US" sz="2800" dirty="0"/>
              <a:t>been here for an hour and the oil change is still not done. </a:t>
            </a:r>
          </a:p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89055107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1025172"/>
            <a:ext cx="8765381" cy="10509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697701"/>
            <a:ext cx="3710066" cy="3784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2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Help </a:t>
            </a:r>
            <a:r>
              <a:rPr lang="en-US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for</a:t>
            </a:r>
            <a:r>
              <a:rPr lang="en-US" sz="22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 Yelp</a:t>
            </a:r>
            <a:endParaRPr lang="en-US" sz="2200" b="1" dirty="0" smtClean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2076138"/>
            <a:ext cx="2496105" cy="43088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en-US" sz="2200" dirty="0" smtClean="0">
                <a:solidFill>
                  <a:srgbClr val="D71705"/>
                </a:solidFill>
                <a:latin typeface="Candara" panose="020E0502030303020204" pitchFamily="34" charset="0"/>
              </a:rPr>
              <a:t>No pay - No Review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6804" y="2076138"/>
            <a:ext cx="3977195" cy="47712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0" y="3429000"/>
            <a:ext cx="3827755" cy="1785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en-US" sz="2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Get customers continuously submitting reviews. This lowers your risk of having a yelp account left with only negative, or no reviews at all.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53289">
            <a:off x="6596672" y="2761144"/>
            <a:ext cx="2425884" cy="20459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3218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340" y="1022383"/>
            <a:ext cx="8770997" cy="10580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8450" y="3429000"/>
            <a:ext cx="4151895" cy="14465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2200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Yelp is quick to publish negative reviews and slow to put up recommended reviews. </a:t>
            </a:r>
          </a:p>
          <a:p>
            <a:pPr>
              <a:buClr>
                <a:schemeClr val="accent6"/>
              </a:buClr>
            </a:pPr>
            <a:endParaRPr lang="en-US" sz="2200" dirty="0" smtClean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95633" y="1397583"/>
            <a:ext cx="3710066" cy="3849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The Challenge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7340" y="6421849"/>
            <a:ext cx="8896661" cy="436151"/>
          </a:xfrm>
          <a:prstGeom prst="rect">
            <a:avLst/>
          </a:prstGeom>
          <a:solidFill>
            <a:srgbClr val="C383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7066" y="3104107"/>
            <a:ext cx="1882523" cy="18825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45" y="247936"/>
            <a:ext cx="1330405" cy="5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882755"/>
      </p:ext>
    </p:extLst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1205</TotalTime>
  <Words>1139</Words>
  <Application>Microsoft Macintosh PowerPoint</Application>
  <PresentationFormat>On-screen Show (4:3)</PresentationFormat>
  <Paragraphs>151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yoyosebito _live.com</dc:creator>
  <cp:lastModifiedBy>Jessica Stutsman</cp:lastModifiedBy>
  <cp:revision>100</cp:revision>
  <dcterms:created xsi:type="dcterms:W3CDTF">2014-11-07T04:00:11Z</dcterms:created>
  <dcterms:modified xsi:type="dcterms:W3CDTF">2014-11-14T16:18:14Z</dcterms:modified>
</cp:coreProperties>
</file>